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2" r:id="rId7"/>
    <p:sldId id="264" r:id="rId8"/>
    <p:sldId id="268" r:id="rId9"/>
    <p:sldId id="269" r:id="rId10"/>
    <p:sldId id="270" r:id="rId11"/>
    <p:sldId id="276" r:id="rId12"/>
    <p:sldId id="277" r:id="rId13"/>
    <p:sldId id="271" r:id="rId14"/>
    <p:sldId id="301" r:id="rId15"/>
    <p:sldId id="272" r:id="rId16"/>
    <p:sldId id="260" r:id="rId17"/>
    <p:sldId id="274" r:id="rId18"/>
    <p:sldId id="275" r:id="rId19"/>
    <p:sldId id="261" r:id="rId20"/>
    <p:sldId id="273" r:id="rId21"/>
    <p:sldId id="278" r:id="rId22"/>
    <p:sldId id="280" r:id="rId23"/>
    <p:sldId id="281" r:id="rId24"/>
    <p:sldId id="297" r:id="rId25"/>
    <p:sldId id="298" r:id="rId26"/>
    <p:sldId id="30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0" r:id="rId36"/>
    <p:sldId id="290" r:id="rId37"/>
    <p:sldId id="291" r:id="rId38"/>
    <p:sldId id="294" r:id="rId39"/>
    <p:sldId id="295" r:id="rId40"/>
    <p:sldId id="29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estdna.pl/autyzm/objawy-autyzmu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mocautyzm.org/kryteria-diagnostyczne-autyzmu-icd-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dna.pl/autyzm/objawy-autyzmu-u-dziewczynek/" TargetMode="External"/><Relationship Id="rId2" Type="http://schemas.openxmlformats.org/officeDocument/2006/relationships/hyperlink" Target="https://www.genesis.pl/akademia-wiedzy/autyz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skiautyzm.pl/objawy-autyzmu-dziewczynki-kobiet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8721" y="431075"/>
            <a:ext cx="10855234" cy="1332411"/>
          </a:xfrm>
        </p:spPr>
        <p:txBody>
          <a:bodyPr>
            <a:noAutofit/>
          </a:bodyPr>
          <a:lstStyle/>
          <a:p>
            <a:r>
              <a:rPr lang="pl-PL" sz="7200" dirty="0"/>
              <a:t>Dziewczęta w spektrum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Mgr Elżbieta Pomian-</a:t>
            </a:r>
            <a:r>
              <a:rPr lang="pl-PL" dirty="0" err="1">
                <a:solidFill>
                  <a:srgbClr val="002060"/>
                </a:solidFill>
              </a:rPr>
              <a:t>Zbiciak</a:t>
            </a:r>
            <a:r>
              <a:rPr lang="pl-PL" dirty="0">
                <a:solidFill>
                  <a:srgbClr val="002060"/>
                </a:solidFill>
              </a:rPr>
              <a:t> – psycholog</a:t>
            </a:r>
          </a:p>
          <a:p>
            <a:r>
              <a:rPr lang="pl-PL" dirty="0">
                <a:solidFill>
                  <a:srgbClr val="002060"/>
                </a:solidFill>
              </a:rPr>
              <a:t>Mgr Monika Dybała - pedagog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1763486"/>
            <a:ext cx="4781006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7543" y="624110"/>
            <a:ext cx="9937069" cy="60379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Zespół Aspergera – cechy charakterystyczne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1783" y="1410789"/>
            <a:ext cx="10302829" cy="5447211"/>
          </a:xfrm>
        </p:spPr>
        <p:txBody>
          <a:bodyPr>
            <a:normAutofit fontScale="92500" lnSpcReduction="10000"/>
          </a:bodyPr>
          <a:lstStyle/>
          <a:p>
            <a:r>
              <a:rPr lang="pl-PL" sz="19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Ponadto ludzie ci odczuwają silną potrzebę skończenia raz rozpoczętego zadania, próba przerwania czynności objawia się silnym stresem i próbami uzasadniania "na siłę" powodu wykonywania tej czynności. Człowiek pochłonięty taką obsesyjną czynnością systematycznie zaniedbuje inne.</a:t>
            </a:r>
          </a:p>
          <a:p>
            <a:r>
              <a:rPr lang="pl-PL" sz="19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Problemy z rozumieniem mowy, sarkazmu, ironii, literalne rozumienie metafor są częstym problemem utrudniającym socjalizację. Ludzie cierpiący na zespół Aspergera często odzywają się niestosownie do sytuacji, np.: 5-letnie dziecko może, mówiąc o swoich zainteresowaniach, mówić językiem wyjętym jakby wprost z podręcznika akademickiego, nie zważając często na to, czy osoby słuchające są tym zainteresowane.</a:t>
            </a:r>
          </a:p>
          <a:p>
            <a:r>
              <a:rPr lang="pl-PL" sz="19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Problemem jest też dosłowne rozumienie języka – kłopoty z tym związane mają głównie dzieci, ale zdarza się to także u dorosłych. Problemem może być też nieadekwatne lub zbyt literalne używanie konkretnych słów.</a:t>
            </a:r>
          </a:p>
          <a:p>
            <a:r>
              <a:rPr lang="pl-PL" sz="19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U dzieci z zespołem Aspergera wyraźne są problemy z dostosowaniem własnych </a:t>
            </a:r>
            <a:r>
              <a:rPr lang="pl-PL" sz="1900" dirty="0" err="1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zachowań</a:t>
            </a:r>
            <a:r>
              <a:rPr lang="pl-PL" sz="19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społecznych do konkretnych osób, miejsc i sytuacji, przejawiana przez nie niezwykła trudność w uczeniu się norm społecznych oraz opór wobec zewnętrznych oddziaływań wychowawczych. </a:t>
            </a:r>
          </a:p>
          <a:p>
            <a:r>
              <a:rPr lang="pl-PL" sz="1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Niezgrabność ruchowa, zaburzenia z integracji sensorycznej</a:t>
            </a:r>
          </a:p>
          <a:p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6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616"/>
          </a:xfrm>
        </p:spPr>
        <p:txBody>
          <a:bodyPr/>
          <a:lstStyle/>
          <a:p>
            <a:r>
              <a:rPr lang="pl-PL" b="1" dirty="0"/>
              <a:t>Zespół Aspergera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5109" y="1397726"/>
            <a:ext cx="9819503" cy="4513496"/>
          </a:xfrm>
        </p:spPr>
        <p:txBody>
          <a:bodyPr>
            <a:normAutofit lnSpcReduction="10000"/>
          </a:bodyPr>
          <a:lstStyle/>
          <a:p>
            <a:pPr fontAlgn="base"/>
            <a:r>
              <a:rPr lang="pl-PL" dirty="0">
                <a:solidFill>
                  <a:srgbClr val="FF0000"/>
                </a:solidFill>
              </a:rPr>
              <a:t>Objawy zespołu Aspergera będą się różnić w zależności od wieku osoby diagnozowanej w tym kierunku.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pl-PL" b="1" dirty="0">
                <a:solidFill>
                  <a:schemeClr val="tx1"/>
                </a:solidFill>
              </a:rPr>
              <a:t>Zespół Aspergera: objawy u dzieci</a:t>
            </a:r>
            <a:endParaRPr lang="pl-PL" dirty="0">
              <a:solidFill>
                <a:schemeClr val="tx1"/>
              </a:solidFill>
            </a:endParaRPr>
          </a:p>
          <a:p>
            <a:pPr fontAlgn="base"/>
            <a:r>
              <a:rPr lang="pl-PL" dirty="0">
                <a:solidFill>
                  <a:schemeClr val="tx1"/>
                </a:solidFill>
              </a:rPr>
              <a:t>Dziecko z zespołem Aspergera ma zazwyczaj problem z komunikowaniem się ze swoimi rówieśnikami oraz z wchodzeniem z nimi w interakcje (może lepiej funkcjonować wśród dorosłych). Przeważnie nie tworzy z innymi dziećmi więzi, nie lubi pracować w grupie, izoluje się i woli bawić się samo. Dziecko z zespołem Aspergera może charakteryzować także:</a:t>
            </a:r>
          </a:p>
          <a:p>
            <a:pPr fontAlgn="base"/>
            <a:r>
              <a:rPr lang="pl-PL" dirty="0">
                <a:solidFill>
                  <a:schemeClr val="tx1"/>
                </a:solidFill>
              </a:rPr>
              <a:t>Nieadekwatne reagowanie na różne sytuacje;</a:t>
            </a:r>
          </a:p>
          <a:p>
            <a:pPr fontAlgn="base"/>
            <a:r>
              <a:rPr lang="pl-PL" dirty="0">
                <a:solidFill>
                  <a:schemeClr val="tx1"/>
                </a:solidFill>
              </a:rPr>
              <a:t>Duża skłonność do pewnej powtarzalności i rutyny w zachowaniu;</a:t>
            </a:r>
          </a:p>
          <a:p>
            <a:pPr fontAlgn="base"/>
            <a:r>
              <a:rPr lang="pl-PL" dirty="0">
                <a:solidFill>
                  <a:schemeClr val="tx1"/>
                </a:solidFill>
              </a:rPr>
              <a:t>Stereotypowe zainteresowania (obsesyjne zainteresowania dotyczące np. danego gatunku zwierząt, serialu, przedmiotu, dziedziny nauki);</a:t>
            </a:r>
          </a:p>
          <a:p>
            <a:pPr fontAlgn="base"/>
            <a:r>
              <a:rPr lang="pl-PL" dirty="0">
                <a:solidFill>
                  <a:schemeClr val="tx1"/>
                </a:solidFill>
              </a:rPr>
              <a:t>Czasem także swoista niezdarność i tendencja do zaburzeń obsesyjno-kompulsywnych.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848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Zespół Aspergera-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0789" y="1332411"/>
            <a:ext cx="10093823" cy="519901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l-PL" b="1" dirty="0">
                <a:solidFill>
                  <a:schemeClr val="tx1"/>
                </a:solidFill>
              </a:rPr>
              <a:t>Zespół Aspergera: objawy u nastolatków</a:t>
            </a:r>
            <a:endParaRPr lang="pl-PL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l-PL" dirty="0">
                <a:solidFill>
                  <a:schemeClr val="tx1"/>
                </a:solidFill>
              </a:rPr>
              <a:t>Nastolatek z zespołem Aspergera ma co prawda możliwość nauczyć się i wyćwiczyć wiele umiejętności społecznych, ale zazwyczaj utrzymują się u niego problemy z komunikowaniem się z innymi, odczytywaniem intencji ich wypowiedzi i adekwatnym reagowaniem. W kontaktach z rówieśnikami jest zazwyczaj nieśmiały i wycofany, często nie rozumie dwuznacznych czy humorystycznych wypowiedzi. Czuje się inny, nieprzystający do grupy. Nieraz ucieka w różne oryginalne (często obsesyjne) zainteresowania, a jednocześnie może również przejawiać bardzo kreatywne, niekonwencjonalne myślenie.</a:t>
            </a:r>
          </a:p>
          <a:p>
            <a:pPr fontAlgn="base"/>
            <a:r>
              <a:rPr lang="pl-PL" b="1" dirty="0">
                <a:solidFill>
                  <a:schemeClr val="tx1"/>
                </a:solidFill>
              </a:rPr>
              <a:t>Zespół Aspergera u dorosłych: objawy</a:t>
            </a:r>
            <a:endParaRPr lang="pl-PL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l-PL" dirty="0">
                <a:solidFill>
                  <a:schemeClr val="tx1"/>
                </a:solidFill>
              </a:rPr>
              <a:t>Na przestrzeni ostatnich lat coraz częściej zdarza się, że zespół Aspergera diagnozowany jest dopiero w dojrzałym wieku. Główne objawy u dorosłych nie różnią się od objawów występujących w młodszym wieku, są one jedynie na swój sposób „przystosowane” do rzeczywistości świata dorosłych. Utrzymują się więc: trudności w kontaktach interpersonalnych, nieumiejętność prowadzenia albo podtrzymywania rozmowy, trudności w budowaniu więzi z innymi, tendencja do rytualnych i schematycznych </a:t>
            </a:r>
            <a:r>
              <a:rPr lang="pl-PL" dirty="0" err="1">
                <a:solidFill>
                  <a:schemeClr val="tx1"/>
                </a:solidFill>
              </a:rPr>
              <a:t>zachowań</a:t>
            </a:r>
            <a:r>
              <a:rPr lang="pl-PL" dirty="0">
                <a:solidFill>
                  <a:schemeClr val="tx1"/>
                </a:solidFill>
              </a:rPr>
              <a:t>, a czasem także zaburzenia obsesyjno-kompulsywne oraz zaburzenia percepcji zmysłowej.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56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+mn-lt"/>
                <a:ea typeface="Times New Roman"/>
                <a:cs typeface="Times New Roman" panose="02020603050405020304" pitchFamily="18" charset="0"/>
              </a:rPr>
              <a:t>Różnice między Autyzmem a Zespołem Aspergera:</a:t>
            </a:r>
            <a:br>
              <a:rPr lang="pl-PL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8171" y="2133600"/>
            <a:ext cx="9806441" cy="3777622"/>
          </a:xfrm>
        </p:spPr>
        <p:txBody>
          <a:bodyPr>
            <a:normAutofit/>
          </a:bodyPr>
          <a:lstStyle/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osoby autystyczne mają opóźniony rozwój mowy w okresie dziecięcym, co nie zdarza się u dzieci z zespołem Aspergera,</a:t>
            </a:r>
            <a:endParaRPr lang="pl-PL" dirty="0">
              <a:solidFill>
                <a:schemeClr val="tx1"/>
              </a:solidFill>
              <a:latin typeface="+mj-lt"/>
            </a:endParaRPr>
          </a:p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dirty="0">
                <a:solidFill>
                  <a:prstClr val="black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dzieci  z Zespołem Aspergera mogą w dzieciństwie przejawiać chęć nawiązywania kontaktów i interakcji społecznych z innymi, ale nie potrafią ich nawiązywać; autystyczne dzieci raczej tkwią we własnym świecie, bez kontaktu z innymi,</a:t>
            </a:r>
          </a:p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w przeciwieństwie do autyzmu, Zespół  Aspergera nie charakteryzuje się opóźnieniami  w rozwoju intelektualnym czy motorycznym dziecka,  zaburzenia dotyczą sfery integracji społecznych i one są takie same jak w przypadku autyzmu.</a:t>
            </a:r>
          </a:p>
          <a:p>
            <a:pPr fontAlgn="base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7080C-CCAC-55E0-B538-943D16F0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FB997DD-CB14-DAF2-E80F-5E89CE768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74234"/>
              </p:ext>
            </p:extLst>
          </p:nvPr>
        </p:nvGraphicFramePr>
        <p:xfrm>
          <a:off x="205482" y="110999"/>
          <a:ext cx="11681717" cy="6515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117">
                  <a:extLst>
                    <a:ext uri="{9D8B030D-6E8A-4147-A177-3AD203B41FA5}">
                      <a16:colId xmlns:a16="http://schemas.microsoft.com/office/drawing/2014/main" val="4017232797"/>
                    </a:ext>
                  </a:extLst>
                </a:gridCol>
                <a:gridCol w="4172300">
                  <a:extLst>
                    <a:ext uri="{9D8B030D-6E8A-4147-A177-3AD203B41FA5}">
                      <a16:colId xmlns:a16="http://schemas.microsoft.com/office/drawing/2014/main" val="617844252"/>
                    </a:ext>
                  </a:extLst>
                </a:gridCol>
                <a:gridCol w="4172300">
                  <a:extLst>
                    <a:ext uri="{9D8B030D-6E8A-4147-A177-3AD203B41FA5}">
                      <a16:colId xmlns:a16="http://schemas.microsoft.com/office/drawing/2014/main" val="2938415304"/>
                    </a:ext>
                  </a:extLst>
                </a:gridCol>
              </a:tblGrid>
              <a:tr h="538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Sfery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Autyzm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Zespół Aspergera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87358"/>
                  </a:ext>
                </a:extLst>
              </a:tr>
              <a:tr h="635639">
                <a:tc>
                  <a:txBody>
                    <a:bodyPr/>
                    <a:lstStyle/>
                    <a:p>
                      <a:r>
                        <a:rPr lang="pl-PL" sz="1600" b="1" dirty="0"/>
                        <a:t>Rozwój umysłowy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Opóźniony lub niepełnosprawność intelektualna w różnym stopniu.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 normie lub rozwój ponadprzeciętny.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8380"/>
                  </a:ext>
                </a:extLst>
              </a:tr>
              <a:tr h="1394733">
                <a:tc>
                  <a:txBody>
                    <a:bodyPr/>
                    <a:lstStyle/>
                    <a:p>
                      <a:r>
                        <a:rPr lang="pl-PL" sz="1600" b="1" dirty="0"/>
                        <a:t>Komunikacja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Zdarza się zupełny brak mowy lub jeśli dziecko jest mówiące nie potrafi wykorzystać tego do komunikacji z innymi ludźmi, echolalie.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Mowa rozwija się prawidłowo, choć posługują się dziwacznymi sformułowaniami, język nad wyraz dojrzały, czasami teatralny, nie uwzględnianie roli partnera w rozmowie, narzucanie tematów.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54239"/>
                  </a:ext>
                </a:extLst>
              </a:tr>
              <a:tr h="1387498">
                <a:tc>
                  <a:txBody>
                    <a:bodyPr/>
                    <a:lstStyle/>
                    <a:p>
                      <a:r>
                        <a:rPr lang="pl-PL" sz="1600" b="1" dirty="0"/>
                        <a:t>Funkcjonowanie społeczne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Najczęściej bardzo poważnie zaburzone, nieumiejętność nazywania relacji z innymi ludźmi; ucieczka od kontaktów; częste nie dostrzeganie osób w otoczeniu, niski lub bardzo niski poziom kompetencji społecznych.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Lepsze funkcjonowanie społeczne niż dzieci autystycznych, lepiej potrafią się przystosować do społeczeństwa, choć dostrzegają innych ludzi w otoczeniu to najczęściej traktują ich jako przeszkody.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2376"/>
                  </a:ext>
                </a:extLst>
              </a:tr>
              <a:tr h="1171665">
                <a:tc>
                  <a:txBody>
                    <a:bodyPr/>
                    <a:lstStyle/>
                    <a:p>
                      <a:r>
                        <a:rPr lang="pl-PL" sz="1600" b="1" dirty="0"/>
                        <a:t>Zachowania trudne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Dążenie do zachowania niezmienności otoczenia; fiksacje różne stereotypie (np. ruchowe); nieprzewidywalność </a:t>
                      </a:r>
                      <a:r>
                        <a:rPr lang="pl-PL" sz="1400" dirty="0" err="1"/>
                        <a:t>zachowań</a:t>
                      </a:r>
                      <a:r>
                        <a:rPr lang="pl-PL" sz="1400" dirty="0"/>
                        <a:t>, fobie, zaburzenia snu i odżywania, wybuchy złości i agresja.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Zdarzają się stereotypie i fiksacje choć w mniejszym zakresie niż u dzieci autystycznych. Tendencja do zainteresowania jakimś tematem.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056468"/>
                  </a:ext>
                </a:extLst>
              </a:tr>
              <a:tr h="1387498">
                <a:tc>
                  <a:txBody>
                    <a:bodyPr/>
                    <a:lstStyle/>
                    <a:p>
                      <a:r>
                        <a:rPr lang="pl-PL" sz="1600" b="1" dirty="0"/>
                        <a:t>Emocje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Labilność emocjonalna, brak empatii, brak rozumienia emocji i ich okazywania.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Labilność emocjonalna, zdarzają się problemy ze zrozumieniem własnych emocji, w okresie dojrzewania wiele dzieci z ZA dostrzega swoją odmienność, co jest powodem częstego ich zapadania na depresję.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2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7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2047" y="624110"/>
            <a:ext cx="9832566" cy="128089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Wspólne objawy dla Autyzmu i zespołu Aspergera to: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5737" y="2133600"/>
            <a:ext cx="9688875" cy="3777622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tendencja do powtarzania pewnych czynności, 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nieprawidłowa komunikacja ze światem zewnętrznym, problemy z integracją z dorosłymi i rówieśnikami, brak umiejętności pozawerbalnej komunikacji,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trudności w zakresie inicjowania i podtrzymywania kontaktu,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używanie i rozumienie języka wyłącznie w sposób dosłowny,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brak potrzeby dzielenia się z innymi osiągnięciami oraz wzajemnego uczestniczenia w zainteresowaniach.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7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Klasyfikacja ICD-11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857" y="1567543"/>
            <a:ext cx="9871755" cy="478100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ICD-11 zaburzenia ze spektrum autyzmu znajdują się w rozdziale 6 „Zaburzenia psychiczne, zachowania i </a:t>
            </a:r>
            <a:r>
              <a:rPr lang="pl-PL" dirty="0" err="1">
                <a:solidFill>
                  <a:schemeClr val="tx1"/>
                </a:solidFill>
              </a:rPr>
              <a:t>neurorozwojowe</a:t>
            </a:r>
            <a:r>
              <a:rPr lang="pl-PL" dirty="0">
                <a:solidFill>
                  <a:schemeClr val="tx1"/>
                </a:solidFill>
              </a:rPr>
              <a:t>”.</a:t>
            </a:r>
          </a:p>
          <a:p>
            <a:r>
              <a:rPr lang="pl-PL" dirty="0">
                <a:solidFill>
                  <a:schemeClr val="tx1"/>
                </a:solidFill>
              </a:rPr>
              <a:t>Nie wyróżnia się już Zespołu Aspergera!</a:t>
            </a:r>
          </a:p>
          <a:p>
            <a:r>
              <a:rPr lang="pl-PL" dirty="0">
                <a:solidFill>
                  <a:schemeClr val="tx1"/>
                </a:solidFill>
              </a:rPr>
              <a:t>Znika triada </a:t>
            </a:r>
            <a:r>
              <a:rPr lang="pl-PL" dirty="0" err="1">
                <a:solidFill>
                  <a:schemeClr val="tx1"/>
                </a:solidFill>
              </a:rPr>
              <a:t>zachowań</a:t>
            </a:r>
            <a:r>
              <a:rPr lang="pl-PL" dirty="0">
                <a:solidFill>
                  <a:schemeClr val="tx1"/>
                </a:solidFill>
              </a:rPr>
              <a:t> autystycznych na rzecz </a:t>
            </a:r>
            <a:r>
              <a:rPr lang="pl-PL" dirty="0" err="1">
                <a:solidFill>
                  <a:schemeClr val="tx1"/>
                </a:solidFill>
              </a:rPr>
              <a:t>diady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zachowań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1. Trudności w nawiązywaniu i podtrzymywaniu interakcji społecznych i komunikacji społecznej.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2. Skłonności do ograniczonych, nieelastycznych, powtarzalnych wzorców </a:t>
            </a:r>
            <a:r>
              <a:rPr lang="pl-PL" dirty="0" err="1">
                <a:solidFill>
                  <a:schemeClr val="tx1"/>
                </a:solidFill>
              </a:rPr>
              <a:t>zachowań</a:t>
            </a:r>
            <a:r>
              <a:rPr lang="pl-PL" dirty="0">
                <a:solidFill>
                  <a:schemeClr val="tx1"/>
                </a:solidFill>
              </a:rPr>
              <a:t>, czynności i zainteresowań, które są wyraźnie nietypowe lub nadmierne dla danej osoby.</a:t>
            </a:r>
          </a:p>
          <a:p>
            <a:r>
              <a:rPr lang="pl-PL" dirty="0">
                <a:solidFill>
                  <a:schemeClr val="tx1"/>
                </a:solidFill>
              </a:rPr>
              <a:t>Autyzm to zaburzenie utrzymujące się przez całe życie, którego objawy i skutki mogą się różnić w zależności od wieku [etapu rozwoju], zdolności intelektualnych i językowych, współwystępujących warunków i kontekstu środowiskowego.</a:t>
            </a:r>
          </a:p>
          <a:p>
            <a:r>
              <a:rPr lang="pl-PL" dirty="0">
                <a:solidFill>
                  <a:schemeClr val="tx1"/>
                </a:solidFill>
              </a:rPr>
              <a:t>ICD-11 popiera model medyczny konceptualizujący </a:t>
            </a:r>
            <a:r>
              <a:rPr lang="pl-PL" i="1" dirty="0">
                <a:solidFill>
                  <a:schemeClr val="tx1"/>
                </a:solidFill>
              </a:rPr>
              <a:t>zaburzenia </a:t>
            </a:r>
            <a:r>
              <a:rPr lang="pl-PL" dirty="0">
                <a:solidFill>
                  <a:schemeClr val="tx1"/>
                </a:solidFill>
              </a:rPr>
              <a:t>ze spektrum autyzmu jako zaburzenie o wrodzonej, w znacznej części, genetycznie dziedziczonej naturze, uznając jednocześnie, że interakcje gen-środowisko odgrywają również kluczową rolę w rozwoju neurologicznym (klasyfikując tę kategorię w nadrzędna kategoria zaburzeń </a:t>
            </a:r>
            <a:r>
              <a:rPr lang="pl-PL" dirty="0" err="1">
                <a:solidFill>
                  <a:schemeClr val="tx1"/>
                </a:solidFill>
              </a:rPr>
              <a:t>neurorozwojowych</a:t>
            </a:r>
            <a:r>
              <a:rPr lang="pl-PL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0370"/>
          </a:xfrm>
        </p:spPr>
        <p:txBody>
          <a:bodyPr/>
          <a:lstStyle/>
          <a:p>
            <a:r>
              <a:rPr lang="pl-PL" b="1" dirty="0"/>
              <a:t>Diagnostyka różnicowa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4297" y="2076995"/>
            <a:ext cx="9780315" cy="467650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DSM-5 zawiera część dotyczącą diagnostyki różnicowej, z której wynika, że możliwe jest pomylenie ASD z innymi diagnozami, takimi jak mutyzm selektywny lub ADHD.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ICD-11 przyjęła inne podejście, uznając, że te schorzenia mogą (i często mają) współwystępować. Dlatego w ICD-11 są one ujęte w części, w której używany jest termin „Granice z innymi zaburzeniami i stanami”.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Wytyczne ICD-11 dostarczają więcej szczegółów niż DSM-5 na temat rozróżnienia między zaburzeniami, które mogą objawiać się fenotypem przypominającym autyzm.</a:t>
            </a:r>
          </a:p>
        </p:txBody>
      </p:sp>
    </p:spTree>
    <p:extLst>
      <p:ext uri="{BB962C8B-B14F-4D97-AF65-F5344CB8AC3E}">
        <p14:creationId xmlns:p14="http://schemas.microsoft.com/office/powerpoint/2010/main" val="22880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364"/>
          </a:xfrm>
        </p:spPr>
        <p:txBody>
          <a:bodyPr/>
          <a:lstStyle/>
          <a:p>
            <a:r>
              <a:rPr lang="pl-PL" b="1" dirty="0"/>
              <a:t>Diagnostyka różnicowa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531" y="1972491"/>
            <a:ext cx="10355081" cy="474181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 danych zebranych w ostatnich latach wynika, że u dzieci, u których rozpoznano autyzm, częściej niż w populacji ogólnej rozpoznawana jest padaczka. Dlatego w celu wykluczenia nieprawidłowości w tym zakresie niezbędne jest również prowadzenie diagnozy przez neurologa. Jak podaje Coleman, epilepsja występuje nawet u 30% autystów, co potwierdzają również inni autorzy.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Nieprawidłowości w zapisach EEG obserwuje się u ponad 50% pacjentów z autyzmem. Obecny stan wiedzy pozwala przypuszczać, że istnieją różne dysfunkcje ośrodkowego układu nerwowego skutkujące podobnymi objawami w obrębie zachowania. Być może te nieprawidłowości częściowo są odpowiedzialne za niewłaściwą aktywność neuronów i powodują incydenty napadowe. Istnieją również opisane przypadki, gdzie padaczka maskowała autyzm.</a:t>
            </a:r>
          </a:p>
        </p:txBody>
      </p:sp>
    </p:spTree>
    <p:extLst>
      <p:ext uri="{BB962C8B-B14F-4D97-AF65-F5344CB8AC3E}">
        <p14:creationId xmlns:p14="http://schemas.microsoft.com/office/powerpoint/2010/main" val="331504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4479" y="705394"/>
            <a:ext cx="10371909" cy="11364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Różnice płciowe w ASD- różnice biologiczne w budowie mózgu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6286" y="1698171"/>
            <a:ext cx="10198326" cy="529045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Genetyczne podstawy wystąpienia zaburzeń ze spektrum autyzmu (ASD), oraz zmiany w mózgu pojawiające się w wyniku wystąpienia tego zaburzenia są inne w przypadku dziewczynek i chłopców - donoszą naukowcy ze Stanów Zjednoczonych.</a:t>
            </a:r>
          </a:p>
          <a:p>
            <a:r>
              <a:rPr lang="pl-PL" dirty="0">
                <a:solidFill>
                  <a:schemeClr val="tx1"/>
                </a:solidFill>
              </a:rPr>
              <a:t>Jak ustalili naukowcy, między chłopcami i dziewczynkami, istnieje znacząca różnica w genach odpowiadających za wystąpienie zaburzeń ze spektrum autyzmu i obciążeniu genetycznym, leżącym u podstaw tego zaburzenia. Udało się im również zidentyfikować różnice w sposobach reagowania neuronów mózgowych na sygnały społeczne dziewcząt z ASD i dziewcząt bez tego zaburzenia.</a:t>
            </a:r>
          </a:p>
          <a:p>
            <a:r>
              <a:rPr lang="pl-PL" dirty="0">
                <a:solidFill>
                  <a:schemeClr val="tx1"/>
                </a:solidFill>
              </a:rPr>
              <a:t>Do zbadania aktywności mózgu podczas interakcji społecznych wykorzystano funkcjonalne obrazowanie metodą rezonansu magnetycznego (</a:t>
            </a:r>
            <a:r>
              <a:rPr lang="pl-PL" dirty="0" err="1">
                <a:solidFill>
                  <a:schemeClr val="tx1"/>
                </a:solidFill>
              </a:rPr>
              <a:t>fMRI</a:t>
            </a:r>
            <a:r>
              <a:rPr lang="pl-PL" dirty="0">
                <a:solidFill>
                  <a:schemeClr val="tx1"/>
                </a:solidFill>
              </a:rPr>
              <a:t>). Dzięki temu udało się odkryć, że w trakcie interakcji z innymi ludźmi, u dziewcząt cierpiących na autyzm występuje zmniejszona reakcja w regionach czuciowo-ruchowych, </a:t>
            </a:r>
            <a:r>
              <a:rPr lang="pl-PL" dirty="0" err="1">
                <a:solidFill>
                  <a:schemeClr val="tx1"/>
                </a:solidFill>
              </a:rPr>
              <a:t>prążkowia</a:t>
            </a:r>
            <a:r>
              <a:rPr lang="pl-PL" dirty="0">
                <a:solidFill>
                  <a:schemeClr val="tx1"/>
                </a:solidFill>
              </a:rPr>
              <a:t> i czołowych mózgu w porównaniu z dziewczętami bez ASD.</a:t>
            </a:r>
          </a:p>
          <a:p>
            <a:r>
              <a:rPr lang="pl-PL" dirty="0">
                <a:solidFill>
                  <a:schemeClr val="tx1"/>
                </a:solidFill>
              </a:rPr>
              <a:t>Jak zaobserwowali badacze, różnice między aktywnymi regionami u dziewczynek z ASD i bez, nie były takie same jak w przypadku chłopców z ASD i bez ASD.</a:t>
            </a:r>
          </a:p>
          <a:p>
            <a:r>
              <a:rPr lang="pl-PL" dirty="0">
                <a:solidFill>
                  <a:schemeClr val="tx1"/>
                </a:solidFill>
              </a:rPr>
              <a:t>Okazało się również, że inne geny leżą u podłoża wystąpienia tych zaburzeń w przypadku chłopców i dziewczynek. Dziewczęta wykazały znacznie większą liczbę rzadkich wariantów genetycznych - różnic w genach będących fragmentami łańcucha DNA - aktywnych podczas wczesnego rozwoju regionu mózgu zwanego </a:t>
            </a:r>
            <a:r>
              <a:rPr lang="pl-PL" dirty="0" err="1">
                <a:solidFill>
                  <a:schemeClr val="tx1"/>
                </a:solidFill>
              </a:rPr>
              <a:t>prążkowiem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err="1">
                <a:solidFill>
                  <a:schemeClr val="tx1"/>
                </a:solidFill>
              </a:rPr>
              <a:t>Prążkowie</a:t>
            </a:r>
            <a:r>
              <a:rPr lang="pl-PL" dirty="0">
                <a:solidFill>
                  <a:schemeClr val="tx1"/>
                </a:solidFill>
              </a:rPr>
              <a:t> (łac. </a:t>
            </a:r>
            <a:r>
              <a:rPr lang="pl-PL" dirty="0" err="1">
                <a:solidFill>
                  <a:schemeClr val="tx1"/>
                </a:solidFill>
              </a:rPr>
              <a:t>striatum</a:t>
            </a:r>
            <a:r>
              <a:rPr lang="pl-PL" dirty="0">
                <a:solidFill>
                  <a:schemeClr val="tx1"/>
                </a:solidFill>
              </a:rPr>
              <a:t>) jest częścią kresomózgowia, na którą składają się jądro ogoniaste i skorupa.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to jest autyzm?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1417" y="1606731"/>
            <a:ext cx="9963195" cy="4304491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Autyzm jest zaburzeniem rozwojowym, a więc uszkodzeniem różnych struktur mózgu (nie jest chorobą psychiczną!!!), które najczęściej ujawnia się w ciągu pierwszych trzech lat życia jako rezultat zaburzenia neurologicznego, które oddziałuje na funkcje pracy mózgu. </a:t>
            </a:r>
          </a:p>
          <a:p>
            <a:r>
              <a:rPr lang="pl-PL" dirty="0">
                <a:solidFill>
                  <a:schemeClr val="tx1"/>
                </a:solidFill>
              </a:rPr>
              <a:t>Autyzm ma wpływ na rozwój mózgu w sferach rozumowania, kontaktów społecznych i porozumiewania się. Dzieci i dorośli z autyzmem najczęściej mają kłopoty z komunikacją w grupie i wspólnych czynnościach. Zaburzenia utrudniają im porozumienie z innymi i stosunek do świata zewnętrznego.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9" y="3984171"/>
            <a:ext cx="3487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789" y="624110"/>
            <a:ext cx="10093823" cy="1280890"/>
          </a:xfrm>
        </p:spPr>
        <p:txBody>
          <a:bodyPr/>
          <a:lstStyle/>
          <a:p>
            <a:r>
              <a:rPr lang="pl-PL" b="1" dirty="0"/>
              <a:t>Różnice płciowe w spektrum autyzmu- mózg ma płeć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154" y="2133600"/>
            <a:ext cx="1043345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Różnice strukturalne i funkcjonalne w mózgu mogą mieć związek z płcią biologiczną, potencjalnymi różnicami w procesach poznawczych, behawioralnych oraz emocjonalnych pomiędzy mężczyznami a kobietami.</a:t>
            </a:r>
          </a:p>
          <a:p>
            <a:r>
              <a:rPr lang="pl-PL" dirty="0">
                <a:solidFill>
                  <a:schemeClr val="tx1"/>
                </a:solidFill>
              </a:rPr>
              <a:t>Różnica w rozmiarze i budowie mózgu</a:t>
            </a:r>
          </a:p>
          <a:p>
            <a:r>
              <a:rPr lang="pl-PL" dirty="0">
                <a:solidFill>
                  <a:schemeClr val="tx1"/>
                </a:solidFill>
              </a:rPr>
              <a:t>Większe ciało migdałowate u mężczyzn, większe płaty czołowe u kobiet</a:t>
            </a:r>
          </a:p>
          <a:p>
            <a:r>
              <a:rPr lang="pl-PL" dirty="0">
                <a:solidFill>
                  <a:schemeClr val="tx1"/>
                </a:solidFill>
              </a:rPr>
              <a:t>Różne wzorce połączeń funkcjonalnych w mózgu</a:t>
            </a:r>
          </a:p>
          <a:p>
            <a:r>
              <a:rPr lang="pl-PL" dirty="0">
                <a:solidFill>
                  <a:schemeClr val="tx1"/>
                </a:solidFill>
              </a:rPr>
              <a:t>U kobiet bardziej aktywny jest obszar czołowo-skroniowy</a:t>
            </a:r>
          </a:p>
          <a:p>
            <a:r>
              <a:rPr lang="pl-PL" dirty="0">
                <a:solidFill>
                  <a:schemeClr val="tx1"/>
                </a:solidFill>
              </a:rPr>
              <a:t>U mężczyzn bardziej aktywne są obszary związane z kontrolą impulsów i przetwarzaniem bodźców wizualnych</a:t>
            </a:r>
          </a:p>
          <a:p>
            <a:r>
              <a:rPr lang="pl-PL" dirty="0">
                <a:solidFill>
                  <a:schemeClr val="tx1"/>
                </a:solidFill>
              </a:rPr>
              <a:t>Wpływ hormonów: testosteron, estrogen</a:t>
            </a:r>
          </a:p>
          <a:p>
            <a:r>
              <a:rPr lang="pl-PL" dirty="0">
                <a:solidFill>
                  <a:schemeClr val="tx1"/>
                </a:solidFill>
              </a:rPr>
              <a:t>Różnice w reakcjach na stres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64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D574E3-132D-F434-A9BE-036BD89F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60" y="640079"/>
            <a:ext cx="9901843" cy="825745"/>
          </a:xfrm>
        </p:spPr>
        <p:txBody>
          <a:bodyPr>
            <a:normAutofit/>
          </a:bodyPr>
          <a:lstStyle/>
          <a:p>
            <a:r>
              <a:rPr lang="pl-PL" dirty="0"/>
              <a:t>Zachowania w spektrum autyzmu a płeć </a:t>
            </a:r>
            <a:endParaRPr 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603F709-BE00-9652-61E7-25A3210B3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637186"/>
              </p:ext>
            </p:extLst>
          </p:nvPr>
        </p:nvGraphicFramePr>
        <p:xfrm>
          <a:off x="1027416" y="1201784"/>
          <a:ext cx="10846086" cy="568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043">
                  <a:extLst>
                    <a:ext uri="{9D8B030D-6E8A-4147-A177-3AD203B41FA5}">
                      <a16:colId xmlns:a16="http://schemas.microsoft.com/office/drawing/2014/main" val="2770429596"/>
                    </a:ext>
                  </a:extLst>
                </a:gridCol>
                <a:gridCol w="5423043">
                  <a:extLst>
                    <a:ext uri="{9D8B030D-6E8A-4147-A177-3AD203B41FA5}">
                      <a16:colId xmlns:a16="http://schemas.microsoft.com/office/drawing/2014/main" val="3957250830"/>
                    </a:ext>
                  </a:extLst>
                </a:gridCol>
              </a:tblGrid>
              <a:tr h="357632">
                <a:tc>
                  <a:txBody>
                    <a:bodyPr/>
                    <a:lstStyle/>
                    <a:p>
                      <a:r>
                        <a:rPr lang="pl-PL" dirty="0"/>
                        <a:t>Dziewczęta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Chłopcy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49031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r>
                        <a:rPr lang="pl-PL" dirty="0"/>
                        <a:t>- łagodniejsze objawy spektrum autyzmu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 objawy bardziej nasilone i bardziej widoczne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85683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r>
                        <a:rPr lang="pl-PL" dirty="0"/>
                        <a:t>- lepsze umiejętności społeczne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 słabsze umiejętności szkolne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11583"/>
                  </a:ext>
                </a:extLst>
              </a:tr>
              <a:tr h="894081">
                <a:tc>
                  <a:txBody>
                    <a:bodyPr/>
                    <a:lstStyle/>
                    <a:p>
                      <a:r>
                        <a:rPr lang="pl-PL" dirty="0"/>
                        <a:t>- rozwijają silniejsze mechanizmy radzenia sobie, żeby dopasować się do oczekiwań (zwłaszcza z wyższą inteligencją)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 większa trudność z dostosowaniem do oczekiwań otoczenia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83300"/>
                  </a:ext>
                </a:extLst>
              </a:tr>
              <a:tr h="625856">
                <a:tc>
                  <a:txBody>
                    <a:bodyPr/>
                    <a:lstStyle/>
                    <a:p>
                      <a:r>
                        <a:rPr lang="pl-PL" dirty="0"/>
                        <a:t>- łatwiej im naśladować zachowania innych – przynajmniej na początku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 trudności z naśladowaniem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239670"/>
                  </a:ext>
                </a:extLst>
              </a:tr>
              <a:tr h="468519">
                <a:tc>
                  <a:txBody>
                    <a:bodyPr/>
                    <a:lstStyle/>
                    <a:p>
                      <a:r>
                        <a:rPr lang="pl-PL" dirty="0"/>
                        <a:t>- częściej występuje zjawisko „kamuflażu”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67874"/>
                  </a:ext>
                </a:extLst>
              </a:tr>
              <a:tr h="625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- z ZA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do ścisłych nauk, literatury pięknej,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- z ZA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do ścisłych przedmiotów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1881"/>
                  </a:ext>
                </a:extLst>
              </a:tr>
              <a:tr h="625856">
                <a:tc>
                  <a:txBody>
                    <a:bodyPr/>
                    <a:lstStyle/>
                    <a:p>
                      <a:r>
                        <a:rPr lang="pl-PL" dirty="0"/>
                        <a:t>-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hiperleksja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wcześniej mówią, czytają, ale nie rozumieją tego, co czytają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przeważnie prawidłowy rozwój mowy – czasem późna mowa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43399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71270"/>
                  </a:ext>
                </a:extLst>
              </a:tr>
              <a:tr h="894081"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dirty="0"/>
                        <a:t>Trudności w utrzymaniu kontaktu wzrokowego podczas interakcji społecznych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dirty="0"/>
                        <a:t>Zamiłowanie do rutyny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8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9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74EB2-67BF-BD9F-470C-89D1426B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403"/>
            <a:ext cx="8911687" cy="128089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Zjawisko kamuflażu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245658-028C-F952-1B44-5B15DC78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905" y="2902249"/>
            <a:ext cx="6492862" cy="2486347"/>
          </a:xfrm>
        </p:spPr>
        <p:txBody>
          <a:bodyPr/>
          <a:lstStyle/>
          <a:p>
            <a:r>
              <a:rPr lang="pl-PL" sz="2000" i="0" dirty="0">
                <a:solidFill>
                  <a:srgbClr val="031424"/>
                </a:solidFill>
                <a:effectLst/>
              </a:rPr>
              <a:t>Polega ono na</a:t>
            </a:r>
            <a:r>
              <a:rPr lang="pl-PL" sz="2000" b="1" i="0" dirty="0">
                <a:solidFill>
                  <a:srgbClr val="031424"/>
                </a:solidFill>
                <a:effectLst/>
              </a:rPr>
              <a:t> </a:t>
            </a:r>
            <a:r>
              <a:rPr lang="pl-PL" sz="2000" b="1" i="0" u="sng" dirty="0">
                <a:solidFill>
                  <a:srgbClr val="031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maskowaniu przez dziewczynki </a:t>
            </a:r>
            <a:r>
              <a:rPr lang="pl-PL" sz="2000" b="1" i="0" u="sng" strike="no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objawów autyzm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objawów autyzmu</a:t>
            </a:r>
            <a:r>
              <a:rPr lang="pl-PL" sz="20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000" i="0" dirty="0">
                <a:solidFill>
                  <a:srgbClr val="031424"/>
                </a:solidFill>
                <a:effectLst/>
              </a:rPr>
              <a:t>poprzez dostosowywanie się do reguł panujących w życiu społecznym oraz zbytnie niewyróżnianie się z grupy. Zjawisko kamuflażu częściej występuje u dziewczynek niż chłopców, ponieważ ich umiejętności społeczne zazwyczaj są większe i potrafią one lepiej naśladować innych ludzi. </a:t>
            </a:r>
          </a:p>
          <a:p>
            <a:r>
              <a:rPr lang="pl-PL" sz="2000" i="0" u="sng" dirty="0">
                <a:solidFill>
                  <a:schemeClr val="tx1"/>
                </a:solidFill>
                <a:effectLst/>
              </a:rPr>
              <a:t>Do maskowania objawów autystycznych dochodzi tylko u dziewczynek pełnosprawnych intelektualnie.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C18D7-EB4B-9FDF-9A9C-04B85896D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603" y="4708522"/>
            <a:ext cx="10990397" cy="3354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2000" b="1" i="0" dirty="0">
              <a:solidFill>
                <a:srgbClr val="031424"/>
              </a:solidFill>
              <a:effectLst/>
            </a:endParaRPr>
          </a:p>
          <a:p>
            <a:pPr marL="0" indent="0" algn="l">
              <a:buNone/>
            </a:pPr>
            <a:r>
              <a:rPr lang="pl-PL" sz="2000" b="1" i="0" dirty="0">
                <a:solidFill>
                  <a:srgbClr val="031424"/>
                </a:solidFill>
                <a:effectLst/>
              </a:rPr>
              <a:t>	</a:t>
            </a:r>
            <a:r>
              <a:rPr lang="pl-PL" sz="2000" b="1" i="0" u="sng" dirty="0">
                <a:solidFill>
                  <a:srgbClr val="031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Autyzm u dziewczynek jest mniej zauważalny niż u chłopców</a:t>
            </a:r>
            <a:r>
              <a:rPr lang="pl-PL" sz="2000" i="0" dirty="0">
                <a:solidFill>
                  <a:srgbClr val="031424"/>
                </a:solidFill>
                <a:effectLst/>
              </a:rPr>
              <a:t>, ponieważ ich zachowania i zainteresowania nie są tak bardzo ograniczone. Nie mają także one ograniczeń w zabawie, co przejawia się w umiejętności zabawy “na niby”. Autystyczni chłopcy bardzo rzadko potrafią bawić się w ten sposób, a dziewczynkom zazwyczaj nie sprawia to żadnego problemu.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4330BC-5687-C5AA-E38C-B6D482B6D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article-0-16A9E46D000005DC-398_964x627">
            <a:extLst>
              <a:ext uri="{FF2B5EF4-FFF2-40B4-BE49-F238E27FC236}">
                <a16:creationId xmlns:a16="http://schemas.microsoft.com/office/drawing/2014/main" id="{35B7CDD9-7B6C-F4AF-B19F-910943F4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42" y="0"/>
            <a:ext cx="6492862" cy="422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5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707251-1A93-43DB-C055-0FF00C8F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024" y="2061231"/>
            <a:ext cx="6451119" cy="292047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Wychowanie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uwarunkowania kulturowe a zespół Aspergera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dziewcząt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D9EBEA5-5B26-D0D3-8ECF-5966EC5C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84" y="-366241"/>
            <a:ext cx="3082033" cy="41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AD5D766-C128-0B8D-68B1-E699448E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1" y="3425718"/>
            <a:ext cx="3432281" cy="3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aturalne klocki dla dzieci - zabawy w przedszkolu">
            <a:extLst>
              <a:ext uri="{FF2B5EF4-FFF2-40B4-BE49-F238E27FC236}">
                <a16:creationId xmlns:a16="http://schemas.microsoft.com/office/drawing/2014/main" id="{3F2AD004-A954-A261-E1FB-F3B90BE2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" y="67382"/>
            <a:ext cx="4716070" cy="26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5255317-1543-BB5D-2E3A-9770702E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76" y="4145706"/>
            <a:ext cx="4414463" cy="29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1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BA064-E740-F975-79C5-01CD9593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8" y="624110"/>
            <a:ext cx="9778553" cy="1280890"/>
          </a:xfrm>
        </p:spPr>
        <p:txBody>
          <a:bodyPr/>
          <a:lstStyle/>
          <a:p>
            <a:r>
              <a:rPr lang="pl-PL" b="1" dirty="0"/>
              <a:t>Diagnoza autyzmu i zespołu Aspergera </a:t>
            </a:r>
            <a:br>
              <a:rPr lang="pl-PL" b="1" dirty="0"/>
            </a:br>
            <a:r>
              <a:rPr lang="pl-PL" b="1" dirty="0"/>
              <a:t>u dziewcząt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A0C587-0A73-4233-DE08-00D9683B2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6737" y="2034283"/>
            <a:ext cx="10613205" cy="44281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i="0" dirty="0">
                <a:solidFill>
                  <a:schemeClr val="tx1"/>
                </a:solidFill>
                <a:effectLst/>
              </a:rPr>
              <a:t>Podczas procesu diagnostycznego dziewczynek z podejrzeniem spektrum autyzmu stosuje się także inne narzędzia diagnostyczne. Specjaliści korzystają często z </a:t>
            </a:r>
            <a:r>
              <a:rPr lang="pl-PL" b="1" i="0" dirty="0">
                <a:solidFill>
                  <a:schemeClr val="tx1"/>
                </a:solidFill>
                <a:effectLst/>
              </a:rPr>
              <a:t>protokołu obserwacji do diagnozowania zaburzeń ze spektrum autyzmu (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Autism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Diagnostic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Observation</a:t>
            </a:r>
            <a:r>
              <a:rPr lang="pl-PL" b="1" i="0" dirty="0">
                <a:solidFill>
                  <a:schemeClr val="tx1"/>
                </a:solidFill>
                <a:effectLst/>
              </a:rPr>
              <a:t> Schedule – ADOS) </a:t>
            </a:r>
            <a:r>
              <a:rPr lang="pl-PL" i="0" dirty="0">
                <a:solidFill>
                  <a:schemeClr val="tx1"/>
                </a:solidFill>
                <a:effectLst/>
              </a:rPr>
              <a:t>oraz z </a:t>
            </a:r>
            <a:r>
              <a:rPr lang="pl-PL" b="1" i="0" dirty="0">
                <a:solidFill>
                  <a:schemeClr val="tx1"/>
                </a:solidFill>
                <a:effectLst/>
              </a:rPr>
              <a:t>wywiadu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Autism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Diagnostic</a:t>
            </a:r>
            <a:r>
              <a:rPr lang="pl-PL" b="1" i="0" dirty="0">
                <a:solidFill>
                  <a:schemeClr val="tx1"/>
                </a:solidFill>
                <a:effectLst/>
              </a:rPr>
              <a:t> Interview-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Revised</a:t>
            </a:r>
            <a:r>
              <a:rPr lang="pl-PL" b="1" i="0" dirty="0">
                <a:solidFill>
                  <a:schemeClr val="tx1"/>
                </a:solidFill>
                <a:effectLst/>
              </a:rPr>
              <a:t> – ADI-R</a:t>
            </a:r>
            <a:r>
              <a:rPr lang="pl-PL" i="0" dirty="0">
                <a:solidFill>
                  <a:schemeClr val="tx1"/>
                </a:solidFill>
                <a:effectLst/>
              </a:rPr>
              <a:t>. Coraz częściej używa się także </a:t>
            </a:r>
            <a:r>
              <a:rPr lang="pl-PL" b="1" i="0" dirty="0">
                <a:solidFill>
                  <a:schemeClr val="tx1"/>
                </a:solidFill>
                <a:effectLst/>
              </a:rPr>
              <a:t>kwestionariusza komunikacji społecznej (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Social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Communication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i="0" dirty="0" err="1">
                <a:solidFill>
                  <a:schemeClr val="tx1"/>
                </a:solidFill>
                <a:effectLst/>
              </a:rPr>
              <a:t>Quesionnaire</a:t>
            </a:r>
            <a:r>
              <a:rPr lang="pl-PL" b="1" i="0" dirty="0">
                <a:solidFill>
                  <a:schemeClr val="tx1"/>
                </a:solidFill>
                <a:effectLst/>
              </a:rPr>
              <a:t> – SCQ)</a:t>
            </a:r>
            <a:r>
              <a:rPr lang="pl-PL" i="0" dirty="0">
                <a:solidFill>
                  <a:schemeClr val="tx1"/>
                </a:solidFill>
                <a:effectLst/>
              </a:rPr>
              <a:t>.</a:t>
            </a: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i="0" dirty="0">
                <a:solidFill>
                  <a:schemeClr val="tx1"/>
                </a:solidFill>
                <a:effectLst/>
              </a:rPr>
              <a:t>Narzędzia te są jednak </a:t>
            </a:r>
            <a:r>
              <a:rPr lang="pl-PL" i="0" u="sng" dirty="0">
                <a:solidFill>
                  <a:schemeClr val="tx1"/>
                </a:solidFill>
                <a:effectLst/>
              </a:rPr>
              <a:t>dużo bardziej dokładne w diagnozowaniu chłopców</a:t>
            </a:r>
            <a:r>
              <a:rPr lang="pl-PL" i="0" dirty="0">
                <a:solidFill>
                  <a:schemeClr val="tx1"/>
                </a:solidFill>
                <a:effectLst/>
              </a:rPr>
              <a:t>, dlatego nie zawsze są skuteczne.</a:t>
            </a:r>
          </a:p>
          <a:p>
            <a:pPr algn="l"/>
            <a:r>
              <a:rPr lang="pl-PL" sz="2200" b="1" i="0" dirty="0">
                <a:solidFill>
                  <a:schemeClr val="tx1"/>
                </a:solidFill>
                <a:effectLst/>
              </a:rPr>
              <a:t>Nie istnieją dokładne narzędzia diagnostyczne stworzone w celu rozpoznawania zaburzeń ze spektrum autyzmu u dziewczynek.</a:t>
            </a:r>
          </a:p>
          <a:p>
            <a:r>
              <a:rPr lang="pl-PL" dirty="0">
                <a:solidFill>
                  <a:schemeClr val="tx1"/>
                </a:solidFill>
              </a:rPr>
              <a:t>Badania genetyczne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K</a:t>
            </a:r>
            <a:r>
              <a:rPr lang="pl-PL" i="0" dirty="0">
                <a:solidFill>
                  <a:schemeClr val="tx1"/>
                </a:solidFill>
                <a:effectLst/>
              </a:rPr>
              <a:t>luczową rolę odgrywają czynniki genetyczne. Obecnie szacuje się, </a:t>
            </a:r>
            <a:r>
              <a:rPr lang="pl-PL" b="1" i="0" u="sng" dirty="0">
                <a:solidFill>
                  <a:schemeClr val="tx1"/>
                </a:solidFill>
                <a:effectLst/>
              </a:rPr>
              <a:t>że przyczyniają się one do rozwoju spektrum autyzmu w nawet 40—80%</a:t>
            </a:r>
            <a:r>
              <a:rPr lang="pl-PL" i="0" dirty="0">
                <a:solidFill>
                  <a:schemeClr val="tx1"/>
                </a:solidFill>
                <a:effectLst/>
              </a:rPr>
              <a:t>. Za pozostałą część ryzyka odpowiadają prawdopodobnie czynniki środowiskowe. Aktualnie dzięki zastosowaniu nowoczesnych metod diagnostyki genetycznej oraz poszerzającej się wiedzy na temat etiologii autyzmu, </a:t>
            </a:r>
            <a:r>
              <a:rPr lang="pl-PL" b="1" i="0" u="sng" dirty="0">
                <a:solidFill>
                  <a:schemeClr val="tx1"/>
                </a:solidFill>
                <a:effectLst/>
              </a:rPr>
              <a:t>diagnozę genetyczną udaje się postawić u około 10-30% </a:t>
            </a:r>
            <a:r>
              <a:rPr lang="pl-PL" b="1" u="sng" dirty="0">
                <a:solidFill>
                  <a:schemeClr val="tx1"/>
                </a:solidFill>
              </a:rPr>
              <a:t>osób ze spektrum</a:t>
            </a:r>
            <a:r>
              <a:rPr lang="pl-PL" i="0" dirty="0">
                <a:solidFill>
                  <a:schemeClr val="tx1"/>
                </a:solidFill>
                <a:effectLst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6F50-7513-ED3C-2DEF-027A3A3C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36" y="-107421"/>
            <a:ext cx="7610705" cy="57626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DE178F-C5B2-4E8C-C19A-4601D63A4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587191-48E6-E053-0D05-CBD4907651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78D520-B899-F097-62B6-B9C565F58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3BD78A-817E-F9D7-6D56-000A735AA3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6" name="Picture 4" descr="ADI-R">
            <a:extLst>
              <a:ext uri="{FF2B5EF4-FFF2-40B4-BE49-F238E27FC236}">
                <a16:creationId xmlns:a16="http://schemas.microsoft.com/office/drawing/2014/main" id="{0370473F-35B4-D2BF-1D19-43FB314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" y="46226"/>
            <a:ext cx="3148591" cy="45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OS-2 – komplet">
            <a:extLst>
              <a:ext uri="{FF2B5EF4-FFF2-40B4-BE49-F238E27FC236}">
                <a16:creationId xmlns:a16="http://schemas.microsoft.com/office/drawing/2014/main" id="{A6EFBF95-B1F4-AE1D-659F-4D82EC4F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89" y="3456635"/>
            <a:ext cx="5219049" cy="4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SRS®">
            <a:extLst>
              <a:ext uri="{FF2B5EF4-FFF2-40B4-BE49-F238E27FC236}">
                <a16:creationId xmlns:a16="http://schemas.microsoft.com/office/drawing/2014/main" id="{4DA727FE-7912-90BA-4FC7-94ABA593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79" y="180710"/>
            <a:ext cx="3397319" cy="48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DOS-2">
            <a:extLst>
              <a:ext uri="{FF2B5EF4-FFF2-40B4-BE49-F238E27FC236}">
                <a16:creationId xmlns:a16="http://schemas.microsoft.com/office/drawing/2014/main" id="{EA992E3E-8E00-D875-DFE3-A1885170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36" y="-59774"/>
            <a:ext cx="2858985" cy="4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9212" y="809897"/>
            <a:ext cx="8915399" cy="3030583"/>
          </a:xfrm>
        </p:spPr>
        <p:txBody>
          <a:bodyPr>
            <a:normAutofit/>
          </a:bodyPr>
          <a:lstStyle/>
          <a:p>
            <a:r>
              <a:rPr lang="pl-PL" b="1" dirty="0"/>
              <a:t>Charakterystyczne zachowania i specyfika funkcjonowania dziewcząt z zespołem Aspergera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628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5EB137-8241-4E99-7549-C2D11D84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18" y="232248"/>
            <a:ext cx="8911687" cy="1280890"/>
          </a:xfrm>
        </p:spPr>
        <p:txBody>
          <a:bodyPr/>
          <a:lstStyle/>
          <a:p>
            <a:r>
              <a:rPr lang="pl-PL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0EA440-CD37-1916-CD3B-0D1A215DC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2136" y="1252579"/>
            <a:ext cx="4313864" cy="2962382"/>
          </a:xfrm>
        </p:spPr>
        <p:txBody>
          <a:bodyPr>
            <a:normAutofit fontScale="775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pl-PL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zainteresowania typowo stereotypowymi dziewczęcymi zabawkami – np. lalki, wózek, kuchnia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scenariusze zabaw stanowią powielenie prawdziwego zdarzenia, sceny z filmu, fragmentu książki itp.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zabawa polega na porządkowaniu, kolekcjonowaniu, sortowaniu</a:t>
            </a:r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D99AE93-2858-CB00-2B69-73C5D62F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4441" y="3634774"/>
            <a:ext cx="4313864" cy="2858493"/>
          </a:xfrm>
        </p:spPr>
        <p:txBody>
          <a:bodyPr>
            <a:normAutofit fontScale="77500" lnSpcReduction="2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wspólna zabawa w udawanie nie pociąga ich, wolą coś robić niż „kimś być”, chyba że chodzi o wymyślony przez nie świat fantazji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często przejmuje rolę dominującą (zabawa na jej zasadach) albo bierną (wówczas lepiej przystosowane społecznie dziewczynki zaczynają jej „matkować”)</a:t>
            </a:r>
            <a:endParaRPr lang="pl-PL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pl-PL" dirty="0"/>
          </a:p>
        </p:txBody>
      </p:sp>
      <p:pic>
        <p:nvPicPr>
          <p:cNvPr id="4098" name="Picture 2" descr="Największa kolekcja dinozaurów,jurassic park, węże dinozaury ok 150szt">
            <a:extLst>
              <a:ext uri="{FF2B5EF4-FFF2-40B4-BE49-F238E27FC236}">
                <a16:creationId xmlns:a16="http://schemas.microsoft.com/office/drawing/2014/main" id="{FD4D1963-FC5B-6021-5D2C-255C6DBE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25" y="0"/>
            <a:ext cx="4215828" cy="31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k przechowywać kamienie szlachetne? – Biżutik">
            <a:extLst>
              <a:ext uri="{FF2B5EF4-FFF2-40B4-BE49-F238E27FC236}">
                <a16:creationId xmlns:a16="http://schemas.microsoft.com/office/drawing/2014/main" id="{2CA258D6-E99A-9909-C2AB-C28ED083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46" y="4214961"/>
            <a:ext cx="3933023" cy="26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0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0CEE5-E0D9-9474-89AA-7FB05AB8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894" y="314529"/>
            <a:ext cx="8911687" cy="1280890"/>
          </a:xfrm>
        </p:spPr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ZABURZENIA SI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58877E-6F29-BA5E-751F-DBB7488C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0616" y="904466"/>
            <a:ext cx="4576476" cy="2902632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nadwrażliwość na jasne światło 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nadwrażliwość na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hałas </a:t>
            </a:r>
            <a:endParaRPr lang="pl-PL" sz="2400" dirty="0"/>
          </a:p>
        </p:txBody>
      </p:sp>
      <p:pic>
        <p:nvPicPr>
          <p:cNvPr id="5122" name="Picture 2" descr="wrażliwość na światło">
            <a:extLst>
              <a:ext uri="{FF2B5EF4-FFF2-40B4-BE49-F238E27FC236}">
                <a16:creationId xmlns:a16="http://schemas.microsoft.com/office/drawing/2014/main" id="{4F81B77A-7F10-124F-23C2-0B3F73F2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56" y="1061672"/>
            <a:ext cx="5131436" cy="28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Nadwrażliwość słuchowa">
            <a:extLst>
              <a:ext uri="{FF2B5EF4-FFF2-40B4-BE49-F238E27FC236}">
                <a16:creationId xmlns:a16="http://schemas.microsoft.com/office/drawing/2014/main" id="{7ABE2ED9-128B-B10F-568C-575B90E6F1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nadwrażliwość słuchowa a autyzm">
            <a:extLst>
              <a:ext uri="{FF2B5EF4-FFF2-40B4-BE49-F238E27FC236}">
                <a16:creationId xmlns:a16="http://schemas.microsoft.com/office/drawing/2014/main" id="{E89D90C9-7DE2-95B0-ADEB-70417D38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8" y="2990677"/>
            <a:ext cx="6594413" cy="36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8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607E5-4D1C-6858-B5E9-F6D6EC52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282" y="737126"/>
            <a:ext cx="8911687" cy="1280890"/>
          </a:xfrm>
        </p:spPr>
        <p:txBody>
          <a:bodyPr/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WYGLĄD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l-PL" b="1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442747-0DDC-1D50-FDC7-74703650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8103" y="1917365"/>
            <a:ext cx="9323066" cy="4203509"/>
          </a:xfrm>
        </p:spPr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charakterystyczne są krótkie włosy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ubiór przypomina styl chłopców – ma być wygodnie, a nie „ładnie”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dziewczęta nie malują się, nie zwracają uwagi na modę 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pojawia się niechęć do czynności pielęgnacyjnych (np. mycie włosów, obcinanie paznokci, korzystanie z kosmetyków)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czasem „damskie” zainteresowania są kamuflażem, aby wejść w grupę </a:t>
            </a:r>
            <a:r>
              <a:rPr lang="pl-PL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neurotypowych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dziewcząt, aby nie czuć się „inną” 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4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Diagnoza zaburzeń spektrum autyzmu 								(ASD)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7543" y="2133600"/>
            <a:ext cx="9937069" cy="377762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Klasyfikacja i opis autyzmu oraz zespołu Aspergera znajduje się w: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hlinkClick r:id="rId2"/>
              </a:rPr>
              <a:t>ICD 10 / ICD11 (Europa) oraz DSM – V</a:t>
            </a:r>
            <a:r>
              <a:rPr lang="pl-PL" dirty="0">
                <a:solidFill>
                  <a:schemeClr val="tx1"/>
                </a:solidFill>
              </a:rPr>
              <a:t> (USA),</a:t>
            </a:r>
          </a:p>
          <a:p>
            <a:r>
              <a:rPr lang="pl-PL" dirty="0">
                <a:solidFill>
                  <a:schemeClr val="tx1"/>
                </a:solidFill>
              </a:rPr>
              <a:t>Częstość występowania ASD na świecie szacuje się obecnie na ok. 2 % populacji.</a:t>
            </a:r>
          </a:p>
          <a:p>
            <a:r>
              <a:rPr lang="pl-PL" dirty="0">
                <a:solidFill>
                  <a:schemeClr val="tx1"/>
                </a:solidFill>
              </a:rPr>
              <a:t>W Polsce z diagnozą autyzmu jest ok. 35 tysięcy osób</a:t>
            </a:r>
          </a:p>
          <a:p>
            <a:r>
              <a:rPr lang="pl-PL" dirty="0">
                <a:solidFill>
                  <a:schemeClr val="tx1"/>
                </a:solidFill>
              </a:rPr>
              <a:t>W województwie lubelskim – 1,5 tysiąca osób</a:t>
            </a:r>
          </a:p>
          <a:p>
            <a:r>
              <a:rPr lang="pl-PL" dirty="0">
                <a:solidFill>
                  <a:schemeClr val="tx1"/>
                </a:solidFill>
              </a:rPr>
              <a:t>Średni wiek życia osób autystycznych to 38 lat.</a:t>
            </a:r>
          </a:p>
          <a:p>
            <a:r>
              <a:rPr lang="pl-PL" dirty="0">
                <a:solidFill>
                  <a:schemeClr val="tx1"/>
                </a:solidFill>
              </a:rPr>
              <a:t>Chociaż ASD może być zdiagnozowane już w wieku 2 lat lub niższym, zgodnie z danymi amerykańskimi większość dzieci z ASD otrzymuje diagnozę w okolicach czwartych urodzin, a w przypadku osób wysoko funkcjonujących – jeszcze później (Baio i in. 2018).</a:t>
            </a:r>
            <a:endParaRPr lang="en-GB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89F72-9729-9E4A-975C-105BBBB1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28901"/>
            <a:ext cx="8911687" cy="1280890"/>
          </a:xfrm>
        </p:spPr>
        <p:txBody>
          <a:bodyPr>
            <a:norm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ZAINTERESOWANIA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D8E6E4-29AF-764E-0292-D07A20B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484" y="1452983"/>
            <a:ext cx="7664521" cy="4193235"/>
          </a:xfrm>
        </p:spPr>
        <p:txBody>
          <a:bodyPr>
            <a:normAutofit lnSpcReduction="10000"/>
          </a:bodyPr>
          <a:lstStyle/>
          <a:p>
            <a:pPr marL="457200" algn="just">
              <a:lnSpc>
                <a:spcPct val="107000"/>
              </a:lnSpc>
            </a:pPr>
            <a:r>
              <a:rPr lang="pl-PL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zwierzęta, literatura klasyczna, kolekcjonowanie przedmiotów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zainteresowanie ludźmi i zasadami obowiązującymi w życiu społecznym – analizują, pytają, dlaczego jest jak jest, skąd biorą się dane reguły życia społecznego – ułatwia to im zrozumienie i dostosowanie do panujących zasad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powtarzalne i ograniczone zachowania, ale innego rodzaju, (np. wielokrotnie ten sam film, książka, piosenka itp.)</a:t>
            </a:r>
            <a:endParaRPr lang="pl-PL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pic>
        <p:nvPicPr>
          <p:cNvPr id="6146" name="Picture 2" descr="Zainteresowania tematyce Dziewczyna">
            <a:extLst>
              <a:ext uri="{FF2B5EF4-FFF2-40B4-BE49-F238E27FC236}">
                <a16:creationId xmlns:a16="http://schemas.microsoft.com/office/drawing/2014/main" id="{D7A46D9A-412F-B2CD-ACBA-E464A53F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8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2A0DB-FF1D-DE28-38A0-8EFCBAE6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98078"/>
            <a:ext cx="8911687" cy="1280890"/>
          </a:xfrm>
        </p:spPr>
        <p:txBody>
          <a:bodyPr/>
          <a:lstStyle/>
          <a:p>
            <a:r>
              <a:rPr lang="pl-PL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RÓWIEŚNICY I UMIEJĘTNOŚCI SPOŁECZNE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F2EA9E-299F-343B-18E7-41B989132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319" y="1140432"/>
            <a:ext cx="11096089" cy="5840858"/>
          </a:xfrm>
        </p:spPr>
        <p:txBody>
          <a:bodyPr>
            <a:normAutofit fontScale="77500" lnSpcReduction="20000"/>
          </a:bodyPr>
          <a:lstStyle/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dziewczęta zachowują się podobnie jak </a:t>
            </a:r>
            <a:r>
              <a:rPr lang="pl-PL" sz="21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neurotypowi</a:t>
            </a: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chłopcy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dłuższych relacji jest dla nich trudne i wymaga wielu prób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kogoś polubią mogą stać się zaborcze i osaczać tę osobę, co powoduje, że osoba ta zaczyna odczuwać dyskomfort i rezygnuje z relacji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posiadanie wymyślonych przyjaciół, tworzenie wyobrażonych światów – „wymyślony przyjaciel” to również etap rozwojowym u dzieci w wielu przedszkolnym, zwykle przyjaciel ten dorasta wraz z dzieckiem i „znika”, gdy ono pójdzie do szkoły; w przypadku dziewcząt z zespołem Aspergera etap ten przedłuża się - zdarza się, że wizualizują przyjaciela podczas samotnych zabaw lub używają lalek jako </a:t>
            </a:r>
            <a:r>
              <a:rPr lang="pl-PL" sz="21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sybstytut</a:t>
            </a: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prawdziwych ludzi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wyczucia granicy sfery osobistej rozmówcy – np. zadawanie wprost często bardzo intymnych i osobistych pytań na forum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sytuacji skomplikowanej relacji społecznej wycofanie się z szerszych kontaktów – dziewczęta w takich sytuacjach stają się uległe i bierne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posiadanie jednej przyjaciółki, która jest tłumaczeniem „dziewczyńskiego” </a:t>
            </a:r>
            <a:r>
              <a:rPr lang="pl-PL" sz="21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neurotypowego</a:t>
            </a: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świata – na zasadzie udowodnienia społeczeństwu „zobaczcie jestem taka jak ona”</a:t>
            </a:r>
          </a:p>
          <a:p>
            <a:pPr marL="457200" algn="just">
              <a:lnSpc>
                <a:spcPct val="107000"/>
              </a:lnSpc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nastoletnim trudności społeczne nasilają się – interakcje społeczne są bardziej złożone, a potrzeba zrozumienia sygnałów społecznych coraz ważniejsza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1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trudności w utrzymaniu kontaktu wzrokowego podczas interakcji społecznych, ucieczka przed trudnymi wydarzeniami poprzez „zawieszanie się”, marzenia na jawie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skłonność do „lgnięcia” ku innym, naśladowania sposobu mówienia i poruszania się innych ludzi, bez głębszego zrozumienia niepisanych praw zwykłej interakcji społecznej, a także wzmożoną tendencję do zadawania wciąż tych samych pytań i „niemal nieustanne używanie mowy”</a:t>
            </a:r>
            <a:endParaRPr lang="pl-PL" sz="21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26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23FB7-6058-2867-D9AA-CBE237A3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78" y="314529"/>
            <a:ext cx="9942939" cy="1280890"/>
          </a:xfrm>
        </p:spPr>
        <p:txBody>
          <a:bodyPr>
            <a:normAutofit fontScale="90000"/>
          </a:bodyPr>
          <a:lstStyle/>
          <a:p>
            <a:r>
              <a:rPr lang="pl-PL" sz="2800" b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TRUDNOŚCI W RADZENIU SOBIE </a:t>
            </a:r>
            <a:br>
              <a:rPr lang="pl-PL" sz="2800" b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EMOCJAMI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40AAD0-9D4E-E015-62ED-4F5BE5580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152" y="1595419"/>
            <a:ext cx="6440541" cy="5031412"/>
          </a:xfrm>
        </p:spPr>
        <p:txBody>
          <a:bodyPr>
            <a:normAutofit fontScale="62500" lnSpcReduction="20000"/>
          </a:bodyPr>
          <a:lstStyle/>
          <a:p>
            <a:pPr marL="457200" algn="just">
              <a:lnSpc>
                <a:spcPct val="107000"/>
              </a:lnSpc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dziewczęta z ZA są bardzo wrażliwe, przez co czują mocniej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przywiązanie do przedmiotów, które pozwalają się uspokoić – utrzymuje się to w wieku szkolnym i dłużej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3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stimowanie</a:t>
            </a: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miarę niezauważalnie dla otoczenia, aby rozładować emocje (bujanie się, kręcenie, trzepotanie rękami) 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mało agresywnych reakcji w odpowiedzi na trudne zdarzenia – raczej werbalizują swoje emocje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ukrywanie trudności związanych z akceptacją społeczną – jedną ze strategii jest obserwacja ludzi powszechnie akceptowanych oraz kopiowanie ich </a:t>
            </a:r>
            <a:r>
              <a:rPr lang="pl-PL" sz="3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(np. maniery, głos itp.)</a:t>
            </a:r>
          </a:p>
          <a:p>
            <a:pPr marL="457200" algn="just">
              <a:lnSpc>
                <a:spcPct val="107000"/>
              </a:lnSpc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wysoki poziom lęku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3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wycofanie lub przeżywanie intensywnych emocji, niewspółmiernych do zaistniałego bodźca</a:t>
            </a:r>
            <a:endParaRPr lang="pl-PL" sz="3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F9460D-88D2-9A2D-B35E-895E7D62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93" y="0"/>
            <a:ext cx="4707651" cy="3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1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124647-C197-C4D7-10C6-7D6079F9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159106"/>
            <a:ext cx="8911687" cy="1280890"/>
          </a:xfrm>
        </p:spPr>
        <p:txBody>
          <a:bodyPr/>
          <a:lstStyle/>
          <a:p>
            <a:r>
              <a:rPr lang="pl-PL" sz="2800" b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RADZENIE SOBIE ZE ZMIANĄ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77DC71-D9AA-75BC-6A94-C51CD27B4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124" y="2280862"/>
            <a:ext cx="5471035" cy="5244505"/>
          </a:xfrm>
        </p:spPr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</a:pPr>
            <a:r>
              <a:rPr lang="pl-PL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zmiany planów i utartych zwyczajów są dla nich trudne</a:t>
            </a:r>
            <a:endParaRPr lang="pl-PL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l-PL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dojrzewania mogą pojawiać się wybuch gniewu czy wywołana niepokojem potrzeba ciągłego rozwiewania obaw </a:t>
            </a:r>
            <a:endParaRPr lang="pl-PL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często tłumią wówczas niepokój i stres związany ze zmianą, by nie przyciągać uwagi innych do własnej niezdolności poradzenia sobie z ta sytuacją</a:t>
            </a:r>
            <a:endParaRPr lang="pl-PL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8196" name="Picture 4" descr="Zarządzanie zmianą w organizacji">
            <a:extLst>
              <a:ext uri="{FF2B5EF4-FFF2-40B4-BE49-F238E27FC236}">
                <a16:creationId xmlns:a16="http://schemas.microsoft.com/office/drawing/2014/main" id="{DFE2BCD5-6175-1F2D-BEAE-FD2C20B1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19910"/>
            <a:ext cx="6510125" cy="43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81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E14C4-4E3B-A4C7-AA65-D658832B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091" y="374748"/>
            <a:ext cx="8911687" cy="1280890"/>
          </a:xfrm>
        </p:spPr>
        <p:txBody>
          <a:bodyPr/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NASTOLATKI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561DED-7AFD-70AE-D074-9CE7438F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8449" y="1078787"/>
            <a:ext cx="5956061" cy="5404465"/>
          </a:xfrm>
        </p:spPr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</a:pP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relacje interpersonalne obciążone stresem i nieporozumieniami z powodu różnic w intuicyjnym odczytywaniu i rozumieniu </a:t>
            </a:r>
            <a:r>
              <a:rPr lang="pl-PL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oraz oczekiwań innych</a:t>
            </a:r>
          </a:p>
          <a:p>
            <a:pPr marL="457200" algn="just">
              <a:lnSpc>
                <a:spcPct val="107000"/>
              </a:lnSpc>
            </a:pP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dziewczęta zmagają się z większymi trudnościami w relacjach z ludźmi z otoczenia niż chłopcy z zespołem Aspergera</a:t>
            </a:r>
          </a:p>
          <a:p>
            <a:pPr marL="457200" algn="just">
              <a:lnSpc>
                <a:spcPct val="107000"/>
              </a:lnSpc>
            </a:pP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potrafią odczytywać sygnałów społecznych, nie rozumieją reguł rządzących nastoletnimi przyjaźniami </a:t>
            </a:r>
          </a:p>
          <a:p>
            <a:pPr marL="457200" algn="just">
              <a:lnSpc>
                <a:spcPct val="107000"/>
              </a:lnSpc>
            </a:pP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przejawiają skłonność do ulegania niezwykłej fascynacji wybranymi osobami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dążą do posiadania przyjaciela na wyłączność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osłabienie kompetencji społecznych w miarę wchodzenia w okres dorastania, gdy relacje społeczne stają się coraz bardziej zróżnicowane i złożone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pl-PL" dirty="0"/>
          </a:p>
        </p:txBody>
      </p:sp>
      <p:pic>
        <p:nvPicPr>
          <p:cNvPr id="9218" name="Picture 2" descr="Youtuberka, instagramerka oraz tiktokerka. Co chciałyby zawodowo robić polskie nastolatki?">
            <a:extLst>
              <a:ext uri="{FF2B5EF4-FFF2-40B4-BE49-F238E27FC236}">
                <a16:creationId xmlns:a16="http://schemas.microsoft.com/office/drawing/2014/main" id="{DD1F0A31-5D45-FE5B-9790-E845E7D2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4" y="1284617"/>
            <a:ext cx="5475546" cy="36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2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42F2FD-B275-ABEF-A504-4F54665E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31665" y="1335379"/>
            <a:ext cx="9462375" cy="4187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„Miałam wielu przyjaciół… A potem zaczął się okres dojrzewania. Nagle, niemal z dnia na dzień moje dziwactwa zaczęły wzbudzać irytację. Niedoskonałości natury towarzyskiej, które wcześniej po prostu uznawano za odmienność, okazały się niewybaczalnymi brakami w osobowości.”  </a:t>
            </a:r>
          </a:p>
        </p:txBody>
      </p:sp>
    </p:spTree>
    <p:extLst>
      <p:ext uri="{BB962C8B-B14F-4D97-AF65-F5344CB8AC3E}">
        <p14:creationId xmlns:p14="http://schemas.microsoft.com/office/powerpoint/2010/main" val="1670191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EA81B-BA83-6BF0-5846-35F7270E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38" y="1103949"/>
            <a:ext cx="5332288" cy="2096451"/>
          </a:xfrm>
        </p:spPr>
        <p:txBody>
          <a:bodyPr>
            <a:normAutofit/>
          </a:bodyPr>
          <a:lstStyle/>
          <a:p>
            <a:pPr algn="ctr"/>
            <a:r>
              <a:rPr lang="pl-PL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SZKOŁA I EDUKACJA</a:t>
            </a:r>
            <a:br>
              <a:rPr lang="pl-PL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i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„Mimo, że uwielbiamy się uczyć i zdobywać informacje, wbrew temu, co można się spodziewać, </a:t>
            </a:r>
            <a:br>
              <a:rPr lang="pl-PL" sz="2000" i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i="1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zawsze lubimy szkołę”   </a:t>
            </a:r>
            <a:endParaRPr lang="pl-PL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0E63C6-0D01-7524-DC4E-60171CB3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7155" y="3657600"/>
            <a:ext cx="9123452" cy="3000055"/>
          </a:xfrm>
        </p:spPr>
        <p:txBody>
          <a:bodyPr>
            <a:normAutofit fontScale="85000" lnSpcReduction="20000"/>
          </a:bodyPr>
          <a:lstStyle/>
          <a:p>
            <a:pPr marL="457200" algn="just">
              <a:lnSpc>
                <a:spcPct val="107000"/>
              </a:lnSpc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ona dla dziewcząt z ZA źródłem braku kontroli, miejsce doświadczania traumy, niepokoju, ciągłego przebywania w środowisku społecznym</a:t>
            </a:r>
          </a:p>
          <a:p>
            <a:pPr marL="457200" algn="just">
              <a:lnSpc>
                <a:spcPct val="107000"/>
              </a:lnSpc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raczej dobrze się sprawują i przestrzegają zasad</a:t>
            </a:r>
          </a:p>
          <a:p>
            <a:pPr marL="457200" algn="just">
              <a:lnSpc>
                <a:spcPct val="107000"/>
              </a:lnSpc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często wykazują duży zasób słownictwa, jednak nauka może nie przychodzić łatwo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mają trudności w rozumieniu metafor, porównań, poczucie, że nie rozumie się komunikatów innych – z logicznego punktu widzenia metafora może nie mieć sensu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wyższe wyniki w zakresie funkcji wykonawczych (koncentracja uwagi, pamięć robocza, giętkość poznawcza, zarządzanie sobą w czasie i przestrzeni)</a:t>
            </a:r>
            <a:endParaRPr lang="pl-PL" sz="2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49A7DAB-B370-D0B6-9EF1-1380202F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4" y="-92467"/>
            <a:ext cx="5248268" cy="36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7B27F-775D-8CE7-F4D7-F122E921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5" y="722571"/>
            <a:ext cx="9826088" cy="128089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31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WSPÓŁWYSTĘPOWANIE ZABURZEŃ PSYCHICZNYCH</a:t>
            </a:r>
            <a:br>
              <a:rPr lang="pl-PL" sz="2800" b="1" dirty="0">
                <a:solidFill>
                  <a:srgbClr val="031424"/>
                </a:solidFill>
                <a:latin typeface="Mulish"/>
              </a:rPr>
            </a:br>
            <a:endParaRPr lang="pl-PL" sz="2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751E39-4966-2AF2-87C3-C8F86D5E2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782" y="1828800"/>
            <a:ext cx="9380305" cy="4530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Kobiety i dziewczęta z zespołem Aspergera częściej mają: 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epresję</a:t>
            </a:r>
          </a:p>
          <a:p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chorobę afektywną dwubiegunową</a:t>
            </a:r>
          </a:p>
          <a:p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zaburzenia lękowe</a:t>
            </a:r>
          </a:p>
          <a:p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zaburzeń obsesyjno-kompulsywne (OCD) </a:t>
            </a:r>
          </a:p>
          <a:p>
            <a:r>
              <a:rPr lang="pl-PL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zespół nadpobudliwości psychoruchowej (ADHD) </a:t>
            </a:r>
          </a:p>
          <a:p>
            <a:pPr marL="0" indent="0">
              <a:buNone/>
            </a:pPr>
            <a:endParaRPr lang="pl-PL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Chociaż te problemy mogą współwystępować z autyzmem, </a:t>
            </a:r>
            <a:br>
              <a:rPr lang="pl-PL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często są diagnozowane jako jedyne wyjaśnienie objawów!!!!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61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1A3F-412C-D5E6-958C-45B30B14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575" y="1366463"/>
            <a:ext cx="9984037" cy="454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Pomimo wielu objawów, z którymi mamy do czynienia u dziewcząt z zespołem Aspergera nadal jest on trudny do wychwycenia oraz poprawnego zdiagnozowania. </a:t>
            </a:r>
            <a:r>
              <a:rPr lang="pl-PL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Wymaga niezwykłej wnikliwości diagnosty, bacznej obserwacji dziewczynki oraz zainteresowania się jej wewnętrznymi przeżyciami. </a:t>
            </a:r>
          </a:p>
          <a:p>
            <a:pPr marL="0" indent="0" algn="ctr">
              <a:buNone/>
            </a:pPr>
            <a:r>
              <a:rPr lang="pl-PL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To, co widzimy na zewnątrz to często „kamuflaż”, aby dziewczęta mogły zapobiegać własnemu odczuciu inności i ocenie innych - „ona jest dziwna”.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Prawidłowo postawiona diagnoza pozwala na poznanie samej siebie, wzrost poczucia własnej wartości i pewności. Daje świadomość, że istniała konkretna przyczyna dotkliwego poczucia inności oraz przeciwności, </a:t>
            </a:r>
            <a:b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jakim musiały stawić czoła.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9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EE857-E0B7-A1DC-5FCC-A43BDFD8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56" y="332897"/>
            <a:ext cx="7117547" cy="3096103"/>
          </a:xfrm>
        </p:spPr>
        <p:txBody>
          <a:bodyPr/>
          <a:lstStyle/>
          <a:p>
            <a:pPr marL="0" indent="0">
              <a:buNone/>
            </a:pPr>
            <a:r>
              <a:rPr lang="pl-PL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„dziwna” to przecież nie znaczy „inna”, </a:t>
            </a:r>
          </a:p>
          <a:p>
            <a:pPr marL="0" indent="0">
              <a:buNone/>
            </a:pPr>
            <a:r>
              <a:rPr lang="pl-PL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„dziwna” to znaczy </a:t>
            </a:r>
            <a:r>
              <a:rPr lang="pl-PL" sz="36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36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WYJĄTKOWA</a:t>
            </a:r>
            <a:r>
              <a:rPr lang="pl-PL" sz="36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endParaRPr lang="pl-PL" dirty="0"/>
          </a:p>
        </p:txBody>
      </p:sp>
      <p:pic>
        <p:nvPicPr>
          <p:cNvPr id="11266" name="Picture 2" descr="Wyjątkowość – Czasem można ją dostrzec tylko wtedy, gdy wyróżnisz się z tłumu ">
            <a:extLst>
              <a:ext uri="{FF2B5EF4-FFF2-40B4-BE49-F238E27FC236}">
                <a16:creationId xmlns:a16="http://schemas.microsoft.com/office/drawing/2014/main" id="{305F6F58-A38F-D493-9CDF-FACE5602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28" y="2130724"/>
            <a:ext cx="5327729" cy="4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yjątkowość – Kiedy jeden element nie pasuje do pozostałych, lecz znacznie je upiększa ">
            <a:extLst>
              <a:ext uri="{FF2B5EF4-FFF2-40B4-BE49-F238E27FC236}">
                <a16:creationId xmlns:a16="http://schemas.microsoft.com/office/drawing/2014/main" id="{2D97C862-5697-22B8-FA45-EF58C5C7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48" y="462337"/>
            <a:ext cx="4439352" cy="62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2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8983" y="624110"/>
            <a:ext cx="9845629" cy="1280890"/>
          </a:xfrm>
        </p:spPr>
        <p:txBody>
          <a:bodyPr/>
          <a:lstStyle/>
          <a:p>
            <a:r>
              <a:rPr lang="pl-PL" b="1" dirty="0"/>
              <a:t>Diagnoza zaburzeń spektrum autyzmu 										(ASD)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8983" y="2133600"/>
            <a:ext cx="9845629" cy="377762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Autyzm diagnozowany jest częściej u chłopców i mężczyzn niż u dziewcząt i kobiet w proporcji od 4:1do 2,0-2,6:1 jednak jest ona obarczona różnymi błędami.</a:t>
            </a:r>
          </a:p>
          <a:p>
            <a:r>
              <a:rPr lang="pl-PL" dirty="0">
                <a:solidFill>
                  <a:schemeClr val="tx1"/>
                </a:solidFill>
              </a:rPr>
              <a:t>Większość klinicystów zgadza się, że płeć odgrywa znaczącą rolę w występowaniu i symptomatologii autyzmu oraz, że wysoko funkcjonujące dziewczęta i kobiety mogą ukrywać cechy autyzmu lub ich w ogóle nie ujawniać. Mówi się w tym kontekście o zjawisku „kamuflażu”. </a:t>
            </a:r>
          </a:p>
          <a:p>
            <a:r>
              <a:rPr lang="pl-PL" dirty="0">
                <a:solidFill>
                  <a:schemeClr val="tx1"/>
                </a:solidFill>
              </a:rPr>
              <a:t>Jedna z hipotez zakłada, że w porównaniu z chłopcami u dziewcząt muszą występować dużo większe nieprawidłowości na poziomie genetycznym, aby autyzm ujawnił się pełnoobjawowo, co w literaturze przedmiotu nazywane jest „żeńskim czynnikiem ochronnym”.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346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385F1-43C2-B19E-591B-EF5D419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AD09C-202E-08A9-C113-0CC1082F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816" y="1489753"/>
            <a:ext cx="10058400" cy="483912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pl-PL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Hendrickx</a:t>
            </a: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„Kobiety i dziewczęta w spektrum autyzmu. Od wczesnego dzieciństwa do późnej starości.” </a:t>
            </a:r>
            <a:endParaRPr lang="pl-PL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Jennifer Cook </a:t>
            </a:r>
            <a:r>
              <a:rPr lang="pl-PL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O'Tolle</a:t>
            </a: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„(Sekretna) księga </a:t>
            </a:r>
            <a:r>
              <a:rPr lang="pl-PL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asperdzieciaka</a:t>
            </a: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Poradnik dla dzieci i młodzieży z zespołem Aspergera” </a:t>
            </a:r>
            <a:endParaRPr lang="pl-PL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Międzynarodowa Statystyczna Klasyfikacja Chorób i Problemów Zdrowotnych ICD-10 </a:t>
            </a:r>
            <a:endParaRPr lang="pl-PL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Międzynarodowa Statystyczna Klasyfikacja Chorób i Problemów Zdrowotnych ICD-11</a:t>
            </a:r>
            <a:endParaRPr lang="pl-PL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Kryteria diagnostyczne zaburzeń psychicznych DSM-5-TR</a:t>
            </a:r>
            <a:endParaRPr lang="pl-PL" sz="2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Materiały szkoleniowe „Dziewczęta z zespołem Aspergera – mistrzynie kamuflażu”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Materiały z konferencji „Wspólna przestrzeń – o kobiecym spektrum autyzmu” – Krajowe Towarzystwo Autyzmu Oddział </a:t>
            </a:r>
            <a:r>
              <a:rPr lang="pl-PL" sz="2200" kern="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Lublinie</a:t>
            </a:r>
            <a:endParaRPr lang="pl-PL" sz="22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https://www.genesis.pl/akademia-wiedzy/autyzm/</a:t>
            </a:r>
            <a:endParaRPr lang="pl-PL" sz="2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https://www.testdna.pl/autyzm/objawy-autyzmu-u-dziewczynek/</a:t>
            </a:r>
            <a:endParaRPr lang="pl-PL" sz="2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https://polskiautyzm.pl/objawy-autyzmu-dziewczynki-kobiety/</a:t>
            </a:r>
            <a:endParaRPr lang="pl-PL" sz="2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153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616"/>
          </a:xfrm>
        </p:spPr>
        <p:txBody>
          <a:bodyPr/>
          <a:lstStyle/>
          <a:p>
            <a:r>
              <a:rPr lang="pl-PL" b="1" dirty="0"/>
              <a:t>DSM V – kryteria diagnostyczne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6549" y="1502229"/>
            <a:ext cx="9728063" cy="53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W DSM - V wyróżnione są trzy kryteria. Osoba u której zdiagnozuje się autyzm musi przejawiać co najmniej 6 cech wymienionych w punktach (w tym co najmniej </a:t>
            </a:r>
            <a:r>
              <a:rPr lang="pl-PL" sz="2000" b="1" dirty="0">
                <a:solidFill>
                  <a:schemeClr val="tx1"/>
                </a:solidFill>
              </a:rPr>
              <a:t>dwie w punkcie 1 i po jednej z punktu 2).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1. </a:t>
            </a:r>
            <a:r>
              <a:rPr lang="pl-PL" dirty="0">
                <a:solidFill>
                  <a:schemeClr val="tx1"/>
                </a:solidFill>
              </a:rPr>
              <a:t> Klinicznie znaczące, stałe nieprawidłowości w obrębie </a:t>
            </a:r>
            <a:r>
              <a:rPr lang="pl-PL" b="1" dirty="0">
                <a:solidFill>
                  <a:schemeClr val="tx1"/>
                </a:solidFill>
              </a:rPr>
              <a:t>komunikacji społecznej i interakcji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chemeClr val="tx1"/>
                </a:solidFill>
              </a:rPr>
              <a:t>Wyraźne deficyty w komunikacji werbalnej i niewerbalnej wykorzystywanej w interakcjach społecznych.</a:t>
            </a:r>
          </a:p>
          <a:p>
            <a:r>
              <a:rPr lang="pl-PL" dirty="0">
                <a:solidFill>
                  <a:schemeClr val="tx1"/>
                </a:solidFill>
              </a:rPr>
              <a:t>Brak wzajemności społecznej.</a:t>
            </a:r>
          </a:p>
          <a:p>
            <a:r>
              <a:rPr lang="pl-PL" dirty="0">
                <a:solidFill>
                  <a:schemeClr val="tx1"/>
                </a:solidFill>
              </a:rPr>
              <a:t>Nieumiejętność rozwijania i utrzymywania relacji z rówieśnikami właściwej dla poziomu rozwoju.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2.  </a:t>
            </a:r>
            <a:r>
              <a:rPr lang="pl-PL" b="1" dirty="0">
                <a:solidFill>
                  <a:schemeClr val="tx1"/>
                </a:solidFill>
              </a:rPr>
              <a:t>Ograniczone, powtarzalne wzorce </a:t>
            </a:r>
            <a:r>
              <a:rPr lang="pl-PL" b="1" dirty="0" err="1">
                <a:solidFill>
                  <a:schemeClr val="tx1"/>
                </a:solidFill>
              </a:rPr>
              <a:t>zachowań</a:t>
            </a:r>
            <a:r>
              <a:rPr lang="pl-PL" b="1" dirty="0">
                <a:solidFill>
                  <a:schemeClr val="tx1"/>
                </a:solidFill>
              </a:rPr>
              <a:t>, zainteresowań i aktywności</a:t>
            </a:r>
            <a:r>
              <a:rPr lang="pl-PL" dirty="0">
                <a:solidFill>
                  <a:schemeClr val="tx1"/>
                </a:solidFill>
              </a:rPr>
              <a:t> objawiające się poprzez co najmniej dwa z poniższych objawów:</a:t>
            </a:r>
          </a:p>
          <a:p>
            <a:r>
              <a:rPr lang="pl-PL" dirty="0">
                <a:solidFill>
                  <a:schemeClr val="tx1"/>
                </a:solidFill>
              </a:rPr>
              <a:t>Stereotypowe zachowania motoryczne lub werbalne lub nietypowe zachowania sensoryczne.</a:t>
            </a:r>
          </a:p>
          <a:p>
            <a:r>
              <a:rPr lang="pl-PL" dirty="0">
                <a:solidFill>
                  <a:schemeClr val="tx1"/>
                </a:solidFill>
              </a:rPr>
              <a:t>Nadmierne przywiązanie do rutyny i zrytualizowanych wzorców zachowania.</a:t>
            </a:r>
          </a:p>
          <a:p>
            <a:r>
              <a:rPr lang="pl-PL" dirty="0">
                <a:solidFill>
                  <a:schemeClr val="tx1"/>
                </a:solidFill>
              </a:rPr>
              <a:t>Ograniczone zainteresowania.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3.  Objawy muszą wystąpić we wczesnym dzieciństwie (ale mogę nie manifestować się w pełni dopóki oczekiwania społeczne nie przekroczą ograniczonych możliwości dziecka).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722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1235" y="624110"/>
            <a:ext cx="9793378" cy="695240"/>
          </a:xfrm>
        </p:spPr>
        <p:txBody>
          <a:bodyPr/>
          <a:lstStyle/>
          <a:p>
            <a:r>
              <a:rPr lang="pl-PL" b="1" dirty="0"/>
              <a:t>Kryteria diagnostyczne według ICD-10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7098" y="1319349"/>
            <a:ext cx="10332720" cy="565621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Istnieją trzy kryteria rozpoznania autyzmu w ICD 10:  A, B i C</a:t>
            </a: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A. Rozwój nieprawidłowy lub upośledzony przed trzecim rokiem życia w: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1. Rozumienie i ekspresja językowa używane w społecznym porozumiewaniu się.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2. Rozwój wybiórczego przywiązania społecznego.</a:t>
            </a: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	3. Funkcjonalna lub symboliczna zabawa.</a:t>
            </a: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B. Nieprawidłowości wzajemnych interakcji społecznych przejawione w: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1. Interakcje: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a) zaburzenia kontaktu wzrokowego, wyrazu twarzy, postawy ciała i gestów.</a:t>
            </a: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		b) zaburzony rozwój związków rówieśniczych (zainteresowań, emocji, czynności).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c)odmienność reagowania na emocje innych osób, słaba integracja społeczna, zaburzenie 	emocjonalne i komunikacyjne.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d) brak spontanicznej potrzeby dzielenia się z innymi osobami radością, zainteresowaniami lub 	osiągnięciami.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2. Komunikacja (nieprawidłowości w porozumiewaniu się):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a)opóźnienie lub brak rozwoju języka mówionego.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b) brak inicjatywy i wytrwałości w podejmowaniu konwersacji.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c) stereotypowe i powtarzające się wykorzystywanie słów i wyrażeń.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d))brak zabawy w udawanie (na niby) lub zabaw naśladujących rolę społeczną.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3. Zachowania (ograniczone, powtarzające się, stereotypowe wzorce zachowania, zainteresowań i aktywności):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a) pochłonięcie jednym lub kilkoma stereotypowymi </a:t>
            </a:r>
            <a:r>
              <a:rPr lang="pl-PL" dirty="0" err="1">
                <a:solidFill>
                  <a:schemeClr val="tx1"/>
                </a:solidFill>
              </a:rPr>
              <a:t>zachowaniami</a:t>
            </a:r>
            <a:r>
              <a:rPr lang="pl-PL" dirty="0">
                <a:solidFill>
                  <a:schemeClr val="tx1"/>
                </a:solidFill>
              </a:rPr>
              <a:t>  lub zainteresowaniami nieprawidłowymi – z powodu swej intensywności i myślenia.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b) przywiązanie do specyficznych niefunkcjonalnych czynności rutynowych.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c)powtarzające się manieryzmy ruchowe.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d)koncentracja na niefunkcjonalnych, cząstkowych właściwościach przedmiotów zabawy.</a:t>
            </a: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Łącznie musi wystąpić co najmniej </a:t>
            </a:r>
            <a:r>
              <a:rPr lang="pl-PL" b="1" dirty="0">
                <a:solidFill>
                  <a:schemeClr val="tx1"/>
                </a:solidFill>
              </a:rPr>
              <a:t>sześć objawów spośród wymienionych w punktach 1, 2 i 3</a:t>
            </a:r>
            <a:r>
              <a:rPr lang="pl-PL" dirty="0">
                <a:solidFill>
                  <a:schemeClr val="tx1"/>
                </a:solidFill>
              </a:rPr>
              <a:t>, przy czym co najmniej </a:t>
            </a:r>
            <a:r>
              <a:rPr lang="pl-PL" b="1" dirty="0">
                <a:solidFill>
                  <a:schemeClr val="tx1"/>
                </a:solidFill>
              </a:rPr>
              <a:t>dwa z punktu 1 i po co najmniej jednym z punktów 2 i 3.</a:t>
            </a:r>
            <a:endParaRPr lang="pl-PL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pl-PL" dirty="0">
                <a:solidFill>
                  <a:schemeClr val="tx1"/>
                </a:solidFill>
              </a:rPr>
              <a:t>C. Obraz kliniczny nie odpowiada innym niespecyficznym zaburzeniom.</a:t>
            </a:r>
          </a:p>
        </p:txBody>
      </p:sp>
    </p:spTree>
    <p:extLst>
      <p:ext uri="{BB962C8B-B14F-4D97-AF65-F5344CB8AC3E}">
        <p14:creationId xmlns:p14="http://schemas.microsoft.com/office/powerpoint/2010/main" val="297050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Kryteria diagnostyczne według ICD-10: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67989" y="2133600"/>
            <a:ext cx="9636623" cy="3777622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Międzynarodowa Klasyfikacja Chorób ICD -10 opisuje bardzo ogólnie autyzm jako całościowe zaburzenie rozwoju charakteryzujące się: </a:t>
            </a:r>
          </a:p>
          <a:p>
            <a:pPr algn="just">
              <a:buNone/>
            </a:pPr>
            <a:r>
              <a:rPr lang="pl-PL" dirty="0">
                <a:solidFill>
                  <a:schemeClr val="tx1"/>
                </a:solidFill>
              </a:rPr>
              <a:t>	a) nieprawidłowym lub zaburzonym rozwojem przed trzecim rokiem życia oraz </a:t>
            </a:r>
          </a:p>
          <a:p>
            <a:pPr algn="just">
              <a:buNone/>
            </a:pPr>
            <a:r>
              <a:rPr lang="pl-PL" dirty="0">
                <a:solidFill>
                  <a:schemeClr val="tx1"/>
                </a:solidFill>
              </a:rPr>
              <a:t>	b)charakterystycznym sposobem wadliwego funkcjonowania w trzech dziedzinach: interakcji społecznych, komunikacji oraz zachowania.</a:t>
            </a:r>
          </a:p>
          <a:p>
            <a:pPr algn="just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919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79"/>
          </a:xfrm>
        </p:spPr>
        <p:txBody>
          <a:bodyPr/>
          <a:lstStyle/>
          <a:p>
            <a:r>
              <a:rPr lang="pl-PL" b="1" dirty="0"/>
              <a:t>Zespół Aspergera ICD-10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589" y="1254035"/>
            <a:ext cx="10551023" cy="56954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Według klasyfikacji ICD-10 (obowiązującej w Polsce od 1996 r.) kryteria Zespołu Aspergera są następujące: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a) brak stwierdzonego opóźnienia w rozwoju mowy i funkcji poznawczych: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wymawianie pojedynczych słów przed ukończeniem 2. roku życia, komunikacja przy użyciu zdań przed ukończeniem 3. roku życia;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     - istnienie umiejętności praktycznych,  </a:t>
            </a:r>
            <a:r>
              <a:rPr lang="pl-PL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zachowań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adaptacyjnych oraz zainteresowania </a:t>
            </a:r>
            <a:r>
              <a:rPr lang="pl-PL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otoczeniem       	odpowiadające 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normom rozwojowym w 3 pierwszych latach życia;</a:t>
            </a:r>
            <a:br>
              <a:rPr lang="pl-PL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szczególne umiejętności – przeważnie związane z nadmiernym zafascynowaniem jakimś </a:t>
            </a:r>
            <a:r>
              <a:rPr lang="pl-PL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tematem 	(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kryterium niekonieczne do postawienia diagnozy);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b) przynajmniej 2 z poniższych trudności w relacjach społecznych: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zaburzony kontakt wzrokowy, mimika, postawa ciała lub gestykulacja;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trudności we właściwych relacjach z rówieśnikami;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brak empatii – dziwaczne (nieadekwatne) reakcje na sytuacje społeczne, często słaba integracja </a:t>
            </a:r>
            <a:r>
              <a:rPr lang="pl-PL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zachowań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społecznych, emocjonalnych, umiejętności komunikacji;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       -   brak potrzeby zabawy z innymi, posiadania wspólnych zainteresowań lub osiągnięć;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c) chociaż 1 z poniższych </a:t>
            </a:r>
            <a:r>
              <a:rPr lang="pl-PL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zachowań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 -   stereotypowe i ścisłe zainteresowania, powtarzanie rytuałów i niepraktycznych czynności;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      -  powtarzające się ruchy (na przykład trzepotanie lub kręcenie rękami lub palcami, ruchy całego ciała);</a:t>
            </a:r>
            <a:b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      -   zafascynowanie częściami przedmiotów lub elementami materiałów (kolor, faktura, dźwięk);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d) wykluczenie innych zaburzeń rozwojowych, schizofrenii prostej, zaburzenia </a:t>
            </a:r>
            <a:r>
              <a:rPr lang="pl-PL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schizotypowego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, obsesyjno-kompulsywnego, </a:t>
            </a:r>
            <a:r>
              <a:rPr lang="pl-PL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anankastycznego</a:t>
            </a:r>
            <a:r>
              <a:rPr lang="pl-PL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zaburzenia osobowości czy reaktywnego utrudnienia nawiązywania relacji społecznych w dzieciństwie lub nadmiernej łatwości w nawiązywaniu tych kontaktów.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69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10363199" cy="851993"/>
          </a:xfrm>
        </p:spPr>
        <p:txBody>
          <a:bodyPr/>
          <a:lstStyle/>
          <a:p>
            <a:r>
              <a:rPr lang="pl-PL" b="1" dirty="0"/>
              <a:t>Zespół Aspergera – cechy charakterystyczne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4663" y="1476103"/>
            <a:ext cx="10119949" cy="5381897"/>
          </a:xfrm>
        </p:spPr>
        <p:txBody>
          <a:bodyPr>
            <a:normAutofit fontScale="92500"/>
          </a:bodyPr>
          <a:lstStyle/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Cechą charakterystyczną zespołu Aspergera jest dobry rozwój mowy w zakresie słownictwa i gramatyki oraz obecność wąskich specyficznych zainteresowań typu intelektualnego, czyniących z dotkniętych nim dzieci rodzaj małych ekspertów w interesującej je dziedzinie.</a:t>
            </a:r>
            <a:endParaRPr lang="pl-PL" sz="1700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Osoby z ZA mają często specyficzne, wąskie oraz bardzo wciągające, a nieraz ekscentryczne i obsesyjne zainteresowania, jednocześnie wykazując brak należytego zainteresowania innymi sprawami z ich otoczenia (zwłaszcza społecznego). </a:t>
            </a:r>
            <a:endParaRPr lang="pl-PL" sz="1700" dirty="0">
              <a:latin typeface="+mj-lt"/>
              <a:cs typeface="Times New Roman" panose="02020603050405020304" pitchFamily="18" charset="0"/>
            </a:endParaRPr>
          </a:p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Jako dzieci często potrafią zapamiętywać sporą ilość wiadomości z interesującej je dziedziny, do tego stopnia, że mogą sprawiać wrażenie "małych profesorów. Jako dzieci mogą szybko czytać, interesować się literami, cyframi lub figurami geometrycznymi.</a:t>
            </a:r>
            <a:endParaRPr lang="pl-PL" sz="1700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Osoby z zespołem Aspergera często wykazują intensywne zainteresowania: koleją, komunikacją miejską, rozkładami jazdy pociągów i autobusów, samolotami, dinozaurami, medycyną, matematyką, przyrodą, chemią.... Może być tak, że dziecko zna wszystkie stacje radiowe, daty urodzenia znanych osób lub ich adresy zamieszkania.</a:t>
            </a:r>
          </a:p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Osoby z ZA najlepiej czują się, żyjąc w uporządkowanym otoczeniu z ustalonymi schematami. Próba zmiany tego stanu rzeczy wywołuje zwykle silną frustrację i może w skrajnych przypadkach prowadzić nawet do </a:t>
            </a:r>
            <a:r>
              <a:rPr lang="pl-PL" sz="1700" dirty="0" err="1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zachowań</a:t>
            </a:r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agresywnych.</a:t>
            </a:r>
          </a:p>
          <a:p>
            <a:r>
              <a:rPr lang="pl-PL" sz="17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Występują też problemy w ocenie stopnia ważności wykonywanych czynności oraz w ocenie czasu potrzebnego na wykonanie danej czynności, zbytnie koncentrowanie się na jednej czynności i niemożność zmiany obiektu koncentracji (nieelastyczność). 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403294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4589</Words>
  <Application>Microsoft Office PowerPoint</Application>
  <PresentationFormat>Panoramiczny</PresentationFormat>
  <Paragraphs>258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Mulish</vt:lpstr>
      <vt:lpstr>Symbol</vt:lpstr>
      <vt:lpstr>Times New Roman</vt:lpstr>
      <vt:lpstr>Wingdings 3</vt:lpstr>
      <vt:lpstr>Smuga</vt:lpstr>
      <vt:lpstr>Dziewczęta w spektrum</vt:lpstr>
      <vt:lpstr>Co to jest autyzm?</vt:lpstr>
      <vt:lpstr>Diagnoza zaburzeń spektrum autyzmu         (ASD)</vt:lpstr>
      <vt:lpstr>Diagnoza zaburzeń spektrum autyzmu           (ASD)</vt:lpstr>
      <vt:lpstr>DSM V – kryteria diagnostyczne</vt:lpstr>
      <vt:lpstr>Kryteria diagnostyczne według ICD-10:</vt:lpstr>
      <vt:lpstr>Kryteria diagnostyczne według ICD-10:</vt:lpstr>
      <vt:lpstr>Zespół Aspergera ICD-10</vt:lpstr>
      <vt:lpstr>Zespół Aspergera – cechy charakterystyczne</vt:lpstr>
      <vt:lpstr>Zespół Aspergera – cechy charakterystyczne</vt:lpstr>
      <vt:lpstr>Zespół Aspergera </vt:lpstr>
      <vt:lpstr>Zespół Aspergera- </vt:lpstr>
      <vt:lpstr>Różnice między Autyzmem a Zespołem Aspergera: </vt:lpstr>
      <vt:lpstr>Prezentacja programu PowerPoint</vt:lpstr>
      <vt:lpstr>Wspólne objawy dla Autyzmu i zespołu Aspergera to: </vt:lpstr>
      <vt:lpstr>Klasyfikacja ICD-11</vt:lpstr>
      <vt:lpstr>Diagnostyka różnicowa</vt:lpstr>
      <vt:lpstr>Diagnostyka różnicowa</vt:lpstr>
      <vt:lpstr>Różnice płciowe w ASD- różnice biologiczne w budowie mózgu</vt:lpstr>
      <vt:lpstr>Różnice płciowe w spektrum autyzmu- mózg ma płeć</vt:lpstr>
      <vt:lpstr>Zachowania w spektrum autyzmu a płeć </vt:lpstr>
      <vt:lpstr>Zjawisko kamuflażu </vt:lpstr>
      <vt:lpstr>     Wychowanie  i uwarunkowania kulturowe a zespół Aspergera  u dziewcząt </vt:lpstr>
      <vt:lpstr>Diagnoza autyzmu i zespołu Aspergera  u dziewcząt </vt:lpstr>
      <vt:lpstr>Prezentacja programu PowerPoint</vt:lpstr>
      <vt:lpstr>Charakterystyczne zachowania i specyfika funkcjonowania dziewcząt z zespołem Aspergera </vt:lpstr>
      <vt:lpstr>ZABAWA </vt:lpstr>
      <vt:lpstr>ZABURZENIA SI</vt:lpstr>
      <vt:lpstr>WYGLĄD </vt:lpstr>
      <vt:lpstr>ZAINTERESOWANIA</vt:lpstr>
      <vt:lpstr>RÓWIEŚNICY I UMIEJĘTNOŚCI SPOŁECZNE  </vt:lpstr>
      <vt:lpstr>TRUDNOŚCI W RADZENIU SOBIE  Z EMOCJAMI </vt:lpstr>
      <vt:lpstr>RADZENIE SOBIE ZE ZMIANĄ </vt:lpstr>
      <vt:lpstr>NASTOLATKI </vt:lpstr>
      <vt:lpstr>Prezentacja programu PowerPoint</vt:lpstr>
      <vt:lpstr>SZKOŁA I EDUKACJA  „Mimo, że uwielbiamy się uczyć i zdobywać informacje, wbrew temu, co można się spodziewać,  nie zawsze lubimy szkołę”   </vt:lpstr>
      <vt:lpstr>WSPÓŁWYSTĘPOWANIE ZABURZEŃ PSYCHICZNYCH </vt:lpstr>
      <vt:lpstr>Prezentacja programu PowerPoint</vt:lpstr>
      <vt:lpstr>Prezentacja programu PowerPoint</vt:lpstr>
      <vt:lpstr>Bibliografia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Dziewczęta w spektrum</dc:title>
  <dc:creator>MONIKA</dc:creator>
  <cp:lastModifiedBy>Ela Pomian</cp:lastModifiedBy>
  <cp:revision>50</cp:revision>
  <dcterms:created xsi:type="dcterms:W3CDTF">2024-11-10T20:25:05Z</dcterms:created>
  <dcterms:modified xsi:type="dcterms:W3CDTF">2024-11-22T06:41:27Z</dcterms:modified>
</cp:coreProperties>
</file>