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75" r:id="rId12"/>
    <p:sldId id="276" r:id="rId13"/>
    <p:sldId id="277" r:id="rId14"/>
    <p:sldId id="265" r:id="rId15"/>
    <p:sldId id="266" r:id="rId16"/>
    <p:sldId id="272" r:id="rId17"/>
    <p:sldId id="267" r:id="rId18"/>
    <p:sldId id="279" r:id="rId19"/>
    <p:sldId id="269" r:id="rId20"/>
    <p:sldId id="274" r:id="rId21"/>
    <p:sldId id="271" r:id="rId22"/>
    <p:sldId id="280" r:id="rId23"/>
    <p:sldId id="281" r:id="rId24"/>
    <p:sldId id="282" r:id="rId25"/>
    <p:sldId id="283" r:id="rId26"/>
    <p:sldId id="270" r:id="rId27"/>
    <p:sldId id="284" r:id="rId28"/>
    <p:sldId id="285" r:id="rId29"/>
    <p:sldId id="286" r:id="rId30"/>
    <p:sldId id="289" r:id="rId31"/>
    <p:sldId id="287" r:id="rId32"/>
    <p:sldId id="28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KA" initials="M" lastIdx="0" clrIdx="0">
    <p:extLst>
      <p:ext uri="{19B8F6BF-5375-455C-9EA6-DF929625EA0E}">
        <p15:presenceInfo xmlns:p15="http://schemas.microsoft.com/office/powerpoint/2012/main" userId="a39af6aac7d0829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20" autoAdjust="0"/>
  </p:normalViewPr>
  <p:slideViewPr>
    <p:cSldViewPr snapToGrid="0">
      <p:cViewPr varScale="1">
        <p:scale>
          <a:sx n="108" d="100"/>
          <a:sy n="108" d="100"/>
        </p:scale>
        <p:origin x="70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pp.poradnialubartow.pl/wp-content/uploads/2016/01/Zg%C5%82oszenie-dziecka-do-poradni-2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>
                <a:solidFill>
                  <a:srgbClr val="0070C0"/>
                </a:solidFill>
              </a:rPr>
              <a:t>PROCEDURA WYDAWANIA PRZEZ PORADNIĘ PSYCHOLOGICZNO – PEDAGOGICZNĄ W LUBARTOWIE</a:t>
            </a:r>
            <a:br>
              <a:rPr lang="pl-PL" dirty="0"/>
            </a:br>
            <a:r>
              <a:rPr lang="pl-PL" dirty="0">
                <a:solidFill>
                  <a:srgbClr val="0070C0"/>
                </a:solidFill>
              </a:rPr>
              <a:t> OPINII O SPECYFICZNYCH TRUDNOŚCIACH W UCZENIU SIĘ </a:t>
            </a:r>
            <a:br>
              <a:rPr lang="pl-PL" dirty="0">
                <a:solidFill>
                  <a:srgbClr val="0070C0"/>
                </a:solidFill>
              </a:rPr>
            </a:b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60BE09-D73F-4DB5-99FE-D856C35F6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3660112"/>
            <a:ext cx="4184034" cy="238125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		Prowadzący</a:t>
            </a:r>
          </a:p>
          <a:p>
            <a:r>
              <a:rPr lang="pl-PL" dirty="0"/>
              <a:t>Ewa Kowalczyk - pedagog</a:t>
            </a:r>
          </a:p>
          <a:p>
            <a:r>
              <a:rPr lang="pl-PL" dirty="0"/>
              <a:t>Monika Dybała – pedagog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916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3E271E-12DF-48FA-BD06-B46EB9777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811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Niektóre objawy dyskalkulii- slajd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B383C2-A937-4D2D-9ABE-160227C7B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4578322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trudność ze zrozumieniem języka matematycznego, przy przynajmniej przeciętnej umiejętności czytania i rozumienia czytanego tekstu;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zapominanie przez skończeniem czytania złożonego algorytmu, co było na początku;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„pomijanie” przestrzeni między liczbami, np. 9  17 odczytywanie jako 917, lub pomijanie symboli matematycznych 3,75 odczytywanie jako 375;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trudność z czytaniem liczb wielocyfrowych (złożonych z więcej niż jednej cyfry). Szczególna trudność uczniowi sprawiają liczby, w których występuje zero lub zera w środku np. 10003, 70039;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mylenie się w stosowaniu symboli matematycznych;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trudność z przywołaniem z pamięci liczb, obliczeń, kształtów geometrycznych;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zapisywanie zgodnie z sekwencją fonologiczną, np. tysiąc trzysta czterdzieści pięć – 1000 300 40 5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8099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3623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Niektóre objawy dyskalkulii- slajd 2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489167"/>
            <a:ext cx="8596668" cy="5133702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trudności z rozumieniem symboli matematycznych, np. z zapamiętaniem jak powinien być używany symbol odejmowania, dodawania itd.;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trudności z oceną wartości miejsca dziesiętnego liczby;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problemy z rozumieniem pojęć związanych z wagą, przestrzenią, kierunkiem i czasem;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problemy z rozumieniem pojęć „mniej, więcej” (szacowanie i ocena wartości na podstawie obserwacji);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problemy z rozumieniem terminów „ilość”, gdzie liczby są używane w połączeniu z jednostkami, np. 1000 metrów;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problemy z relacjami miedzy jednostkami miar, np. z zależnościami miedzy centymetrami, metrami, kilometrami;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trudności z zapamiętaniem wzorów, służących np. do obliczeń pół lub obwodów figur;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trudności z zapamiętaniem skrótów, np. cm2, cm3;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trudność z zapamiętaniem co oznacza dany skrót w podanym wzorze;</a:t>
            </a:r>
          </a:p>
          <a:p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53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5874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Niektóre objawy dyskalkulii- slajd 3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345474"/>
            <a:ext cx="8596668" cy="4695888"/>
          </a:xfrm>
        </p:spPr>
        <p:txBody>
          <a:bodyPr>
            <a:normAutofit lnSpcReduction="10000"/>
          </a:bodyPr>
          <a:lstStyle/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obniżona technika liczenia – uczeń musi liczyć na palcach, by poradzić sobie z podstawowymi obliczeniami;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obniżona pamięć w odniesieniu do prostych faktów liczbowych, np. tabliczki mnożenia;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problemy z obliczeniami pamięciowymi spowodowane kłopotami z pamięcią krótkotrwała, uczeń traci z pamięci liczby używane w obliczeniach;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problemy z liczeniem wstecz, np. co 7 zaczynając od 100;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obniżona zdolność autokorekty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trudności z wybraniem właściwej strategii w rozwiazywaniu problemów i w zmianie strategii na inną, jeśli uprzednio wybrana jest nieskuteczna (sztywność w myśleniu, uczenie się na pamięć);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problemy z następstwem kolejnych kroków w zadaniach matematycznych;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problemy z przechodzeniem z poziomu konkretów na poziom formalny- abstrakcyjnego myślenia;</a:t>
            </a:r>
          </a:p>
        </p:txBody>
      </p:sp>
    </p:spTree>
    <p:extLst>
      <p:ext uri="{BB962C8B-B14F-4D97-AF65-F5344CB8AC3E}">
        <p14:creationId xmlns:p14="http://schemas.microsoft.com/office/powerpoint/2010/main" val="1574203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3623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Niektóre objawy dyskalkulii- slajd 4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384663"/>
            <a:ext cx="8596668" cy="4656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solidFill>
                  <a:srgbClr val="FF0000"/>
                </a:solidFill>
              </a:rPr>
              <a:t>Dyskalkulia w życiu codziennym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 z planowaniem prac domowych (trudność w zaplanowaniu kolejności różnych czynności oraz silna tendencja przeceniania wartości czasu);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trudności z gotowaniem posiłków (proporcjonalne zwiększanie lub zmniejszanie ilości składników zależności od potrzeb, kłopot z ważeniem, odmierzaniem składników, kłopot z zaplanowaniem kolejności czynności, które należy wykonać);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trudność z posługiwaniem się pieniędzmi (z oceną wartości pieniądza, z szacowaniem na co wystarczy pieniędzy, ze sprawdzeniem wydanej reszty, z rozmienianiem pieniędzy, zamiana na inna walutę);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trudności z obliczeniami czasowymi np. czas dojazdu na spotkanie, planowanie pracy, itd..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334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9263500" cy="1550989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0070C0"/>
                </a:solidFill>
                <a:cs typeface="Times New Roman" panose="02020603050405020304" pitchFamily="18" charset="0"/>
              </a:rPr>
              <a:t>Z dysleksją rozwojową może (nie musi) współwystępować dyskalkulia. </a:t>
            </a:r>
            <a:br>
              <a:rPr lang="pl-PL" sz="3200" b="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pl-PL" sz="3200" b="1" dirty="0">
                <a:solidFill>
                  <a:srgbClr val="0070C0"/>
                </a:solidFill>
                <a:cs typeface="Times New Roman" panose="02020603050405020304" pitchFamily="18" charset="0"/>
              </a:rPr>
              <a:t>Wspólne symptomy to:</a:t>
            </a:r>
            <a:br>
              <a:rPr lang="pl-PL" sz="2400" dirty="0">
                <a:latin typeface="Times New Roman" panose="02020603050405020304" pitchFamily="18" charset="0"/>
              </a:rPr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9681512" cy="4697411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błędne zapisywanie i odczytywanie liczb wielocyfrowych (z wieloma zerami lub miejscami po przecinku);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przestawianie cyfr (np. 56–65);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trudności z dodawaniem w pamięci, bez pomocy kartki papieru; zapamiętaniem tabliczki mnożenia;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nieprawidłowa organizacja przestrzenna zapisu działań matematycznych, przekształcania wzorów, zapisywania znaków nierówności;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nieprawidłowe odczytywanie treści w zadaniach tekstowych;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nieprawidłowe wykonywanie wykresów funkcji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97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01634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0070C0"/>
                </a:solidFill>
              </a:rPr>
              <a:t>Procedura wydawania opinii w PPP w Lubartowie - slajd 1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91440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SzTx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Podstawą rozpoczęcia postępowania diagnostycznego jest własnoręcznie wypełnione przez rodziców lub pełnoletniego ucznia </a:t>
            </a:r>
            <a:r>
              <a:rPr lang="pl-PL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„Zgłoszenie rodziców/pełnoletniego ucznia o przeprowadzenie badania w poradni psychologiczno-pedagogicznej</a:t>
            </a:r>
            <a:r>
              <a:rPr lang="pl-PL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”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SzTx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Konieczne jest dołączenie do zgłoszenia o przeprowadzenie badania: opinii ze szkoły o uczniu (nauczyciela języka polskiego, matematyki i innych specjalistów pracujących z uczniem).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SzTx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Konieczne jest, aby rodzice lub pełnoletni uczeń dołączyli do wniosku wytwory pisemne ucznia (zeszyty, dyktanda, sprawdziany, dokumentację pracy terapeutycznej) oraz świadectwa szkolne 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SzTx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Poradnia może wymagać od rodzica zaświadczenia lekarskiego o stanie zdrowia, zawierającego informacje niezbędne do wydania opinii, np. zaświadczenia od neurologa o wykluczeniu organicznego podłoża trudności szkolnych, zaświadczenia od okulisty, badań słuchu. 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005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Procedura wydawania opinii w PPP w Lubartowie- slajd 2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Podstawą rozpoczęcia badania jest dobry ogólny stan zdrowia dziecka (tj. brak oznak przeziębienia, osłabienia, niewyspania, bólu czy głodu) oraz odpowiednie przygotowanie dziecka do badania przez rodzica: poinformowanie o celu badania i czasie jego trwania (ok. 4 godziny).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15000"/>
              </a:lnSpc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Rodzic zobowiązany jest do przebywania na terenie Poradni przez cały czas pobytu dziecka na badaniu. </a:t>
            </a:r>
          </a:p>
          <a:p>
            <a:pPr algn="just">
              <a:lnSpc>
                <a:spcPct val="115000"/>
              </a:lnSpc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Dziecko noszące okulary musi je mieć w momencie badania.</a:t>
            </a:r>
          </a:p>
          <a:p>
            <a:pPr algn="just">
              <a:lnSpc>
                <a:spcPct val="115000"/>
              </a:lnSpc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badaniu następuje omówienie wyników badań z rodzicami, przekazanie zaleceń </a:t>
            </a:r>
            <a:r>
              <a:rPr lang="pl-PL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postdiagnostycznych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przez specjalistów diagnozujących ucznia, udzielenie porady dla rodziców dotyczącej możliwych form pomocy psychologiczno-pedagogicznej dla dziecka oraz sposobów pracy z dzieckiem w domu.</a:t>
            </a:r>
          </a:p>
          <a:p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700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Procedura wydawania opinii w PPP w Lubartowie- slajd 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91440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SzTx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Pierwsza diagnoza mająca na celu rozpoznanie u ucznia ryzyka wystąpienia specyficznych trudności w uczeniu się powinna być przeprowadzona w klasach I-III (I etap edukacyjny).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SzTx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Podczas następnego badania dziecko może otrzymać opinię o specyficznych trudnościach w uczeniu się. Konieczne jest wykazanie się pracą nad poprawą pisania/czytania oraz znajomością zasad pisowni ortograficznej. 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SzTx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Poradnia wydaje </a:t>
            </a:r>
            <a:r>
              <a:rPr lang="pl-PL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opinię na pisemny wniosek rodziców lub pełnoletniego ucznia. </a:t>
            </a:r>
            <a:endParaRPr lang="pl-P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SzTx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Opinia o specyficznych trudnościach w uczeniu się może być wydana uczniowi </a:t>
            </a:r>
            <a:r>
              <a:rPr lang="pl-PL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wcześniej niż po ukończeniu klasy III szkoły podstawowej i nie później niż do ukończenia szkoły podstawowej</a:t>
            </a:r>
            <a:r>
              <a:rPr lang="pl-PL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</a:t>
            </a:r>
            <a:r>
              <a:rPr lang="pl-PL" dirty="0">
                <a:solidFill>
                  <a:srgbClr val="000000">
                    <a:lumMod val="65000"/>
                    <a:lumOff val="3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7596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01635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0070C0"/>
                </a:solidFill>
              </a:rPr>
              <a:t>Procedura wydawania opinii w PPP w Lubartowie - slajd 4 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933303"/>
            <a:ext cx="8596668" cy="4741816"/>
          </a:xfrm>
        </p:spPr>
        <p:txBody>
          <a:bodyPr>
            <a:normAutofit/>
          </a:bodyPr>
          <a:lstStyle/>
          <a:p>
            <a:pPr defTabSz="914400" fontAlgn="base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SzTx/>
            </a:pPr>
            <a:r>
              <a:rPr lang="pl-PL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Opinia może być wydana po ukończeniu szkoły podstawowej w szczególnych przypadkach.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Dotyczy to uczniów, u których z różnych przyczyn niemożliwe było wydanie opinii w terminie ustawowym lub w przypadku których zachodzą inne uzasadnione, niezależne od ucznia okoliczności, uniemożliwiające wydanie takiej opinii. W takiej sytuacji opinia o specyficznych trudnościach w uczeniu się może być wydana uczniowi szkoły ponadpodstawowej w następującym trybie:</a:t>
            </a:r>
          </a:p>
          <a:p>
            <a:pPr defTabSz="914400" fontAlgn="base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SzTx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nauczyciel bądź specjalista pracujący z uczniem w szkole, po uzyskaniu zgody rodziców/pełnoletniego ucznia lub na wniosek rodziców/pełnoletniego ucznia składa do dyrektora szkoły wniosek wraz z uzasadnieniem;</a:t>
            </a:r>
          </a:p>
          <a:p>
            <a:pPr defTabSz="914400" fontAlgn="base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SzTx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dyrektor zasięga w tej sprawie opinii rady pedagogicznej;</a:t>
            </a:r>
          </a:p>
          <a:p>
            <a:pPr defTabSz="914400" fontAlgn="base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SzTx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dyrektor szkoły składa wniosek wraz z uzasadnieniem oraz opinią rady pedagogicznej do poradni psychologiczno-pedagogicznej oraz informuje o tym fakcie rodziców/ pełnoletniego ucznia;</a:t>
            </a:r>
          </a:p>
          <a:p>
            <a:pPr defTabSz="914400" fontAlgn="base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SzTx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rodzice z uczniem lub pełnoletni uczeń zgłaszają się do poradni psychologiczno- pedagogicznej w celu przeprowadzenia postępowania diagnostycznego i wydania opinii.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348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Procedura wydawania opinii w PPP w Lubartowie – slajd 5</a:t>
            </a:r>
            <a:endParaRPr lang="pl-PL" sz="3200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Bardzo rzadkie, najczęściej niemożliwe jest rozpoznanie dysleksji rozwojowej i dyskalkulii oraz wydanie opinii o specyficznych trudnościach w uczeniu się w klasie VIII szkoły podstawowej oraz klasie IV szkoły ponadpodstawowej jeśli uczeń zgłasza się na badania do poradni po raz pierwszy.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Podyktowane jest to rzetelnością procesu diagnostycznego, który wymaga min. 2 lata ze względu na konieczność przeprowadzenia badań kontrolnych po ok. roku, a między jednym badaniem a drugim powinna być prowadzona praca terapeutyczna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6967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80011"/>
          </a:xfrm>
        </p:spPr>
        <p:txBody>
          <a:bodyPr/>
          <a:lstStyle/>
          <a:p>
            <a:r>
              <a:rPr lang="pl-PL" b="1" dirty="0">
                <a:solidFill>
                  <a:srgbClr val="0070C0"/>
                </a:solidFill>
              </a:rPr>
              <a:t>Plan </a:t>
            </a:r>
            <a:r>
              <a:rPr lang="pl-PL" b="1" dirty="0" err="1">
                <a:solidFill>
                  <a:srgbClr val="0070C0"/>
                </a:solidFill>
              </a:rPr>
              <a:t>webinaru</a:t>
            </a:r>
            <a:r>
              <a:rPr lang="pl-PL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Definicja specyficznych trudności w uczeniu się.</a:t>
            </a:r>
          </a:p>
          <a:p>
            <a:pPr>
              <a:buFont typeface="Wingdings 3" charset="2"/>
              <a:buAutoNum type="arabicPeriod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Rodzaje zaburzeń obejmujących specyficzne trudności w uczeniu się.</a:t>
            </a:r>
          </a:p>
          <a:p>
            <a:pPr>
              <a:buFont typeface="Wingdings 3" charset="2"/>
              <a:buAutoNum type="arabicPeriod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Objawy specyficznych trudności w uczeniu się.</a:t>
            </a:r>
          </a:p>
          <a:p>
            <a:pPr>
              <a:buAutoNum type="arabicPeriod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Procedura wydawania opinii o specyficznych trudnościach w uczeniu się.</a:t>
            </a:r>
          </a:p>
          <a:p>
            <a:pPr>
              <a:buAutoNum type="arabicPeriod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Opinia ze szkoły na temat ucznia zgłaszanego na badanie z podejrzeniem dysleksji rozwojowej.</a:t>
            </a:r>
          </a:p>
          <a:p>
            <a:pPr>
              <a:buAutoNum type="arabicPeriod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Komunikat CKE.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7272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77FB5A-9029-4165-A36C-D4BEC2FBF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54940" cy="1320800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rgbClr val="0070C0"/>
                </a:solidFill>
              </a:rPr>
              <a:t>Procedura wydawania opinii o dyskalkulii rozwojowej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D852CE-C3D4-4897-80A2-8B05E0903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Pierwsze badanie w kierunku występowania dyskalkulii rozwojowej przeprowadza się po ukończeniu przez dziecko 10/ 11 r. ż.  (klasa V).</a:t>
            </a:r>
          </a:p>
          <a:p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Dziecko powinno być objęte intensywną pomocą w nauce matematyki przez minimum rok.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Badanie kontrolne potwierdzające lub wykluczające istnienie dyskalkulii przeprowadza się po upływie minimum roku od poprzedniego badania.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Opinię o specyficznych trudnościach w uczeniu się matematyki (dyskalkulii) wydaje się po ukończeniu przez dziecko 12 r. ż.</a:t>
            </a:r>
          </a:p>
        </p:txBody>
      </p:sp>
    </p:spTree>
    <p:extLst>
      <p:ext uri="{BB962C8B-B14F-4D97-AF65-F5344CB8AC3E}">
        <p14:creationId xmlns:p14="http://schemas.microsoft.com/office/powerpoint/2010/main" val="386922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54940" cy="905692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2"/>
                </a:solidFill>
              </a:rPr>
              <a:t>Opinia nauczyciela o uczniu / dziecku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293223"/>
            <a:ext cx="8596668" cy="4748139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Informacja o rozpoznanych przez nauczycieli indywidualnych potrzebach rozwojowych i edukacyjnych oraz możliwościach psychofizycznych dziecka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 zdrowia (specjalistyczna opieka medyczna, przyjmowane leki, wady wzroku, wady słuchu):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sprzęt specjalistyczny i środki dydaktyczne niezbędne w procesie kształcenia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umiejętności szkolne (np. czytanie, pisanie, liczenie, znajomość języka obcego, kompetencje informatyczne):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rozwój ruchowy (ogólna sprawność ruchowa, sprawność manualna i grafomotoryczna):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sfera wzrokowa (analiza i synteza wzrokowa, pamięć wzrokowa)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sfera słuchowa (analiza i synteza słuchowa, słuch fonematyczny, pamięć słuchowa):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procesy poznawcze (myślenie, tempo uczenia się ,uwaga, pamięć):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Itd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560221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420255" cy="1480457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</a:rPr>
              <a:t>Opinia ze szkoły na temat ucznia zgłaszanego na badanie  do PPP w Lubartowie z podejrzeniem dysleksji rozwojowej </a:t>
            </a:r>
            <a:br>
              <a:rPr lang="pl-PL" sz="2400" b="1" dirty="0">
                <a:solidFill>
                  <a:schemeClr val="accent2"/>
                </a:solidFill>
              </a:rPr>
            </a:br>
            <a:r>
              <a:rPr lang="pl-PL" sz="2400" b="1" dirty="0">
                <a:solidFill>
                  <a:schemeClr val="accent2"/>
                </a:solidFill>
              </a:rPr>
              <a:t> - klasy IV-VIII- slajd 1</a:t>
            </a:r>
            <a:endParaRPr lang="pl-PL" sz="2400" dirty="0">
              <a:solidFill>
                <a:schemeClr val="accent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090057"/>
            <a:ext cx="8596668" cy="448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Imię i nazwisko ucznia: _____________________________________________ 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Szkoła: __________________________________________________________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Klasa: ____________ 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Informacje od nauczyciela polonisty: 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Rodzaje popełnianych przez ucznia błędów oraz nasilenie ich występowania w poszczególnych typach wytworów pisemnych.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 i charakter pisma, trudności w pisaniu w kl. I-III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 i charakter pisma, trudności w pisaniu kl. IV-VI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 i charakter pisma, trudności w pisaniu kl. VII-VIII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Poziom znajomości przez ucznia zasad i reguł pisowni.</a:t>
            </a:r>
          </a:p>
        </p:txBody>
      </p:sp>
    </p:spTree>
    <p:extLst>
      <p:ext uri="{BB962C8B-B14F-4D97-AF65-F5344CB8AC3E}">
        <p14:creationId xmlns:p14="http://schemas.microsoft.com/office/powerpoint/2010/main" val="7020819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9158997" cy="1550989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</a:rPr>
              <a:t>Opinia ze szkoły na temat ucznia zgłaszanego na badanie  do PPP w Lubartowie z podejrzeniem dysleksji rozwojowej  - klasy IV-VIII- slajd 2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6183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Poziom motywacji dziecka do przezwyciężania problemów z poprawnym pisaniem: </a:t>
            </a:r>
          </a:p>
          <a:p>
            <a:pPr marL="0" indent="0">
              <a:buNone/>
            </a:pPr>
            <a:r>
              <a:rPr lang="pl-PL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Poziom umiejętności czytania – technika, tempo, błędy:</a:t>
            </a:r>
          </a:p>
          <a:p>
            <a:r>
              <a:rPr lang="pl-PL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kl. I-III </a:t>
            </a:r>
          </a:p>
          <a:p>
            <a:r>
              <a:rPr lang="pl-PL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kl. IV-VI:</a:t>
            </a:r>
          </a:p>
          <a:p>
            <a:r>
              <a:rPr lang="pl-PL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kl. VII-VIII</a:t>
            </a:r>
          </a:p>
          <a:p>
            <a:pPr marL="0" indent="0">
              <a:buNone/>
            </a:pPr>
            <a:r>
              <a:rPr lang="pl-PL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Poprawność artykulacyjna:</a:t>
            </a:r>
          </a:p>
          <a:p>
            <a:pPr marL="0" indent="0">
              <a:buNone/>
            </a:pPr>
            <a:r>
              <a:rPr lang="pl-PL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Poziom wypowiedzi ustnych: </a:t>
            </a:r>
          </a:p>
          <a:p>
            <a:pPr marL="0" indent="0">
              <a:buNone/>
            </a:pPr>
            <a:r>
              <a:rPr lang="pl-PL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Trudności w zakresie matematyki, w zapisie liczb, w wykonywaniu obliczeń (wypełnia nauczyciel z matematyki)</a:t>
            </a:r>
          </a:p>
          <a:p>
            <a:pPr marL="0" indent="0">
              <a:buNone/>
            </a:pPr>
            <a:r>
              <a:rPr lang="pl-PL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klasie I-III</a:t>
            </a:r>
          </a:p>
          <a:p>
            <a:pPr marL="0" indent="0">
              <a:buNone/>
            </a:pPr>
            <a:r>
              <a:rPr lang="pl-PL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klasie IV-VI</a:t>
            </a:r>
          </a:p>
          <a:p>
            <a:pPr marL="0" indent="0">
              <a:buNone/>
            </a:pPr>
            <a:r>
              <a:rPr lang="pl-PL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klasie VII-VIII</a:t>
            </a:r>
          </a:p>
        </p:txBody>
      </p:sp>
    </p:spTree>
    <p:extLst>
      <p:ext uri="{BB962C8B-B14F-4D97-AF65-F5344CB8AC3E}">
        <p14:creationId xmlns:p14="http://schemas.microsoft.com/office/powerpoint/2010/main" val="30046002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>
                <a:solidFill>
                  <a:srgbClr val="2E83C3"/>
                </a:solidFill>
              </a:rPr>
              <a:t>Opinia ze szkoły na temat ucznia zgłaszanego na badanie  do PPP w Lubartowie z podejrzeniem dysleksji rozwojowej  - klasy IV-VIII – slajd 3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Informacje od nauczyciela wychowawcy (po konsultacji z nauczycielami innych przedmiotów) </a:t>
            </a:r>
            <a:endParaRPr lang="pl-PL" sz="72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2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pl-PL" sz="7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Oceny ucznia roczne/półroczne z poszczególnych przedmiotów: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5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język polski - ___________ matematyka - ___________ historia - __________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5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biologia - ___________ fizyka - ___________ chemia - ___________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5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przyroda - ___________  języki obce: - j. angielski____________ j. niemiecki_________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2.Objawy, mogące świadczyć o dysleksji, ujawniające się podczas pracy na pozostałych  przedmiotach szkolnych (np. j. angielski, matematyka, historia, geografia, w-f, plastyka, muzyka, technika, przyroda)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7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kl. I-III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7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kl. IV-VI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7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kl. VII-VIII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471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800" b="1" dirty="0">
                <a:solidFill>
                  <a:srgbClr val="2E83C3"/>
                </a:solidFill>
              </a:rPr>
              <a:t>Opinia ze szkoły na temat ucznia zgłaszanego na badanie  do PPP w Lubartowie z podejrzeniem dysleksji rozwojowej - klasy IV-VIII – slajd 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Dotychczasowe działania podjęte wobec ucznia, w celu przezwyciężenia sygnalizowanych problemów,  udział w zajęciach korekcyjno-kompensacyjnych, dydaktyczno-wyrównawczych, logopedycznych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Dodatkowe uwagi na temat ucznia (koncentracja uwagi na lekcjach, tempo pracy):  </a:t>
            </a:r>
          </a:p>
          <a:p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                                                  ………………………… </a:t>
            </a: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Podpis i pieczątka Dyrektora szkoły </a:t>
            </a:r>
            <a:r>
              <a:rPr lang="pl-PL" dirty="0"/>
              <a:t>					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Podpis wychowawcy </a:t>
            </a:r>
          </a:p>
        </p:txBody>
      </p:sp>
    </p:spTree>
    <p:extLst>
      <p:ext uri="{BB962C8B-B14F-4D97-AF65-F5344CB8AC3E}">
        <p14:creationId xmlns:p14="http://schemas.microsoft.com/office/powerpoint/2010/main" val="37623629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511695" cy="1320800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accent2"/>
                </a:solidFill>
              </a:rPr>
              <a:t>Opinia stwierdzająca występowanie specyficznych trudności w uczeniu uprawnia do:</a:t>
            </a:r>
            <a:br>
              <a:rPr lang="pl-PL" b="1" i="1" dirty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dostosowania wymagań edukacyjnych do indywidualnych potrzeb</a:t>
            </a:r>
            <a:b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rozwojowych i edukacyjnych oraz możliwości psychofizycznych ucznia;</a:t>
            </a:r>
          </a:p>
          <a:p>
            <a:pPr lvl="0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objęcia ucznia pomocą psychologiczno-pedagogiczną;</a:t>
            </a:r>
          </a:p>
          <a:p>
            <a:pPr lvl="0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dostosowania warunków egzaminów zewnętrznych – zgodnie z zasadami zawartymi w Komunikacie Centralnej Komisji Egzaminacyjnej;</a:t>
            </a:r>
          </a:p>
          <a:p>
            <a:pPr lvl="0" fontAlgn="base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zwolnienia z nauki drugiego języka obcego w przypadku stwierdzenia głębokiej dysleksji rozwojowej.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1174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180012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2"/>
                </a:solidFill>
              </a:rPr>
              <a:t>Komunikat dyrektora CKE – egzamin ósmoklasisty w roku szkolnym 2023/2024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89611"/>
            <a:ext cx="8596668" cy="4251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Możliwe sposoby dostosowania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Zaznaczanie odpowiedzi do zadań zamkniętych w zeszycie zadań egzaminacyjnych, bez przenoszenia ich na kartę odpowiedzi.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Przedłużenie czasu, o którym mowa w pkt 19. Komunikatu, jeżeli zachodzi taka uzasadniona potrzeba (możliwe tylko wtedy, gdy w toku edukacji szkolnej uczeń korzystał z takiego sposobu wyrównywania szans edukacyjnych w związku z posiadaną opinią i fakt ten jest udokumentowany). Przedłużenie czasu dotyczy egzaminu z: </a:t>
            </a:r>
          </a:p>
          <a:p>
            <a:pPr>
              <a:buAutoNum type="alphaLcParenR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języka polskiego – w przypadku opinii o dysleksji lub dysortografii, lub dysgrafii</a:t>
            </a:r>
          </a:p>
          <a:p>
            <a:pPr>
              <a:buAutoNum type="alphaLcParenR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b) z matematyki – w przypadku opinii o dyskalkulii lub dysleksji, lub dysortografii, lub dysgrafii </a:t>
            </a:r>
          </a:p>
          <a:p>
            <a:pPr>
              <a:buAutoNum type="alphaLcParenR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z języków obcych nowożytnych – w przypadku opinii o dysleksji lub dysortografii, lub dysgrafii</a:t>
            </a:r>
          </a:p>
        </p:txBody>
      </p:sp>
    </p:spTree>
    <p:extLst>
      <p:ext uri="{BB962C8B-B14F-4D97-AF65-F5344CB8AC3E}">
        <p14:creationId xmlns:p14="http://schemas.microsoft.com/office/powerpoint/2010/main" val="6539375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353085"/>
            <a:ext cx="8596668" cy="1577315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accent2"/>
                </a:solidFill>
              </a:rPr>
              <a:t>Komunikat dyrektora CKE–egzamin ósmoklasisty w roku szkolnym 2023/2024 c.d.1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927601"/>
          </a:xfrm>
        </p:spPr>
        <p:txBody>
          <a:bodyPr>
            <a:normAutofit fontScale="92500" lnSpcReduction="10000"/>
          </a:bodyPr>
          <a:lstStyle/>
          <a:p>
            <a:r>
              <a:rPr lang="pl-PL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Uprawnieni do dostosowania - uczniowie ze specyficznymi trudnościami w uczeniu się: z dysleksją, z dysgrafią, z dysortografią, z dyskalkulią </a:t>
            </a:r>
          </a:p>
          <a:p>
            <a:r>
              <a:rPr lang="pl-PL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Czas trwania egzaminu z przedmiotów: język polski -120 min; matematyka – 100 min; język obcy - 90 minut</a:t>
            </a:r>
            <a:endParaRPr lang="pl-PL" sz="1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Zapisywanie odpowiedzi do zadań na komputerze (możliwe tylko wtedy, gdy głębokość zaburzenia grafii uniemożliwia odczytanie i dokonanie prawidłowej oceny odpowiedzi do zadań w pracy egzaminacyjnej oraz gdy w toku edukacji uczeń został wdrożony do tej formy pracy). </a:t>
            </a:r>
          </a:p>
          <a:p>
            <a:r>
              <a:rPr lang="pl-PL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Korzystanie z pomocy nauczyciela wspomagającego (może być członkiem zespołu nadzorującego), który zapisuje odpowiedzi zdającego do zadań otwartych (możliwe tylko wtedy, gdy głębokość zaburzenia grafii uniemożliwia odczytanie odpowiedzi do zadań w pracy egzaminacyjnej i gdy uczeń w toku edukacji został wdrożony do takiej współpracy z nauczycielem). </a:t>
            </a:r>
          </a:p>
          <a:p>
            <a:pPr marL="0" indent="0">
              <a:buNone/>
            </a:pPr>
            <a:r>
              <a:rPr lang="pl-PL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przypadku egzaminu z języka obcego nowożytnego uczeń korzystający z pomocy nauczyciela wspomagającego ma obligatoryjnie przyznaną płytę CD z dostosowanym nagraniem, tj. z wydłużonymi przerwami na zapoznanie się z zadaniami sprawdzającymi rozumienie ze słuchu i ich wykonanie. Korzystanie z płyty z dostosowanym nagraniem wymaga przyznania dostosowania określonego w pkt 2. w maksymalnym wymiarze, tj. przedłużenia czasu przeprowadzania egzaminu ósmoklasisty o 45 minut</a:t>
            </a:r>
          </a:p>
        </p:txBody>
      </p:sp>
    </p:spTree>
    <p:extLst>
      <p:ext uri="{BB962C8B-B14F-4D97-AF65-F5344CB8AC3E}">
        <p14:creationId xmlns:p14="http://schemas.microsoft.com/office/powerpoint/2010/main" val="13683395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0831" y="135802"/>
            <a:ext cx="8596668" cy="1483993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accent2"/>
                </a:solidFill>
              </a:rPr>
              <a:t>Komunikat dyrektora CKE – egzamin ósmoklasisty w roku szkolnym 2023/2024 c.d.2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619795"/>
            <a:ext cx="8596668" cy="5603966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 nauczyciela (członka zespołu nadzorującego), który przed przystąpieniem ucznia do pracy odczytuje z arkusza rezerwowego jeden raz głośno, po kolei wszystkie teksty liczące po 250 wyrazów lub więcej, stanowiące podstawę zadań egzaminu ósmoklasisty z języka polskiego (możliwe tylko wtedy, gdy głęboka dysleksja znacznie utrudnia samodzielne czytanie i zrozumienie dłuższego tekstu lub wtedy, kiedy poważne trudności w samodzielnym czytaniu i rozumieniu dłuższego tekstu zostały wskazane w opinii poradni psychologiczno-pedagogicznej).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Zastosowanie szczegółowych zasad oceniania rozwiązań zadań otwartych, uwzględniających specyficzne trudności w uczeniu się: </a:t>
            </a:r>
          </a:p>
          <a:p>
            <a:pPr>
              <a:buAutoNum type="alphaLcParenR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języka polskiego – w przypadku opinii o dysleksji lub dysortografii, lub dysgrafii </a:t>
            </a:r>
          </a:p>
          <a:p>
            <a:pPr>
              <a:buAutoNum type="alphaLcParenR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matematyki – w przypadku opinii o dyskalkulii lub dysleksji, lub dysortografii, lub dysgrafii </a:t>
            </a:r>
          </a:p>
          <a:p>
            <a:pPr>
              <a:buAutoNum type="alphaLcParenR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języków obcych nowożytnych – w przypadku opinii o dysleksji lub dysortografii, lub dysgrafii. </a:t>
            </a:r>
          </a:p>
        </p:txBody>
      </p:sp>
    </p:spTree>
    <p:extLst>
      <p:ext uri="{BB962C8B-B14F-4D97-AF65-F5344CB8AC3E}">
        <p14:creationId xmlns:p14="http://schemas.microsoft.com/office/powerpoint/2010/main" val="62998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800" b="1" dirty="0">
                <a:solidFill>
                  <a:srgbClr val="0070C0"/>
                </a:solidFill>
              </a:rPr>
              <a:t>Dysleksja rozwojowa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pedagogice, psychologii przez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dysleksję rozwojową 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rozumie się zespół zaburzeń w nauce czytania i pisania. Są to zaburzenia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specyficzne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czyli wybiórcze, o ograniczonym, bardzo wąskim zakresie. Mają charakter 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rozwojowy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 oznacza, że towarzyszą dziecku przez cały proces rozwoju.</a:t>
            </a:r>
          </a:p>
          <a:p>
            <a:pPr algn="just"/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Pochodzi od przedrostka </a:t>
            </a:r>
            <a:r>
              <a:rPr lang="pl-PL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który oznacza trudność, ograniczenie, niemożność  oraz od czasownika </a:t>
            </a:r>
            <a:r>
              <a:rPr lang="pl-PL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lego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czytam lub </a:t>
            </a:r>
            <a:r>
              <a:rPr lang="pl-PL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lexis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wyraz, słowo. </a:t>
            </a:r>
          </a:p>
        </p:txBody>
      </p:sp>
    </p:spTree>
    <p:extLst>
      <p:ext uri="{BB962C8B-B14F-4D97-AF65-F5344CB8AC3E}">
        <p14:creationId xmlns:p14="http://schemas.microsoft.com/office/powerpoint/2010/main" val="2354912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C0A358-5F48-4517-A451-2EB2AD74A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5802"/>
            <a:ext cx="8596668" cy="1794598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2"/>
                </a:solidFill>
              </a:rPr>
              <a:t>Komunikat dyrektora CKE – egzamin ósmoklasisty w roku szkolnym 2023/2024 c.d.3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F985D3-E3B8-48FA-B05C-B0A72F54C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Możliwość korzystania z kalkulatora na egzaminie ósmoklasisty z matematyki, jeżeli takie dostosowanie jest wskazane (bezpośrednio wyrażone) w opinii poradni psychologiczno-pedagogicznej o dyskalkulii i w toku edukacji szkolnej uczeń korzystał z takiego sposobu wyrównywania szans edukacyjnych w związku z posiadaną opinią i fakt ten jest udokumentowany.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95456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2"/>
                </a:solidFill>
              </a:rPr>
              <a:t>Komunikat dyrektora CKE – egzamin maturalny w roku szkolnym 2023/2024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9275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Uprawnieni do dostosowania - zdający ze specyficznymi trudnościami w uczeniu się: z dysleksją, z dysgrafią, z dysortografią, z dyskalkulią</a:t>
            </a:r>
          </a:p>
          <a:p>
            <a:pPr marL="0" indent="0">
              <a:buNone/>
            </a:pPr>
            <a:r>
              <a:rPr lang="pl-PL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Możliwe sposoby dostosowania: Część pisemna</a:t>
            </a:r>
          </a:p>
          <a:p>
            <a:r>
              <a:rPr lang="pl-PL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Pisanie pracy na komputerze. Dostosowanie możliwe tylko wtedy, gdy głębokość zaburzenia grafii uniemożliwia odczytanie i dokonanie prawidłowej oceny odpowiedzi do zadań w arkuszu egzaminacyjnym oraz gdy w toku edukacji zdający został wdrożony do takiej formy pracy.</a:t>
            </a:r>
          </a:p>
          <a:p>
            <a:r>
              <a:rPr lang="pl-PL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Zastosowanie szczegółowych zasad oceniania rozwiązań zadań otwartych, uwzględniających specyficzne trudności w uczeniu się: </a:t>
            </a:r>
          </a:p>
          <a:p>
            <a:pPr>
              <a:buAutoNum type="alphaLcParenR"/>
            </a:pPr>
            <a:r>
              <a:rPr lang="pl-PL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języka polskiego na poziomie podstawowym i rozszerzonym – w przypadku opinii o dysleksji lub dysortografii, lub dysgrafii </a:t>
            </a:r>
          </a:p>
          <a:p>
            <a:pPr>
              <a:buAutoNum type="alphaLcParenR"/>
            </a:pPr>
            <a:r>
              <a:rPr lang="pl-PL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matematyki na poziomie podstawowym – w przypadku opinii o dyskalkulii lub dysleksji, lub dysortografii, lub dysgrafii </a:t>
            </a:r>
          </a:p>
          <a:p>
            <a:pPr>
              <a:buAutoNum type="alphaLcParenR"/>
            </a:pPr>
            <a:r>
              <a:rPr lang="pl-PL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języków obcych nowożytnych, języka mniejszości narodowej, języka mniejszości etnicznej, języka regionalnego na poziomie, odpowiednio, podstawowym, rozszerzonym i dwujęzycznym – w przypadku opinii o dysleksji lub dysortografii, lub dysgrafii.</a:t>
            </a:r>
          </a:p>
        </p:txBody>
      </p:sp>
    </p:spTree>
    <p:extLst>
      <p:ext uri="{BB962C8B-B14F-4D97-AF65-F5344CB8AC3E}">
        <p14:creationId xmlns:p14="http://schemas.microsoft.com/office/powerpoint/2010/main" val="16364930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Opinia stwierdzająca dysleksję nie jest ostatnim, ale kolejnym krokiem na drodze do pokonania trudności. 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677335" y="3605349"/>
            <a:ext cx="8596668" cy="2436013"/>
          </a:xfrm>
        </p:spPr>
        <p:txBody>
          <a:bodyPr/>
          <a:lstStyle/>
          <a:p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 </a:t>
            </a:r>
            <a:r>
              <a:rPr lang="pl-PL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Ewa Kowalczyk- </a:t>
            </a:r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pedagog</a:t>
            </a:r>
          </a:p>
          <a:p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 Monika Dybała - pedagog</a:t>
            </a:r>
          </a:p>
        </p:txBody>
      </p:sp>
    </p:spTree>
    <p:extLst>
      <p:ext uri="{BB962C8B-B14F-4D97-AF65-F5344CB8AC3E}">
        <p14:creationId xmlns:p14="http://schemas.microsoft.com/office/powerpoint/2010/main" val="112906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0070C0"/>
                </a:solidFill>
              </a:rPr>
              <a:t>Rodzaje zaburzeń obejmujących specyficzne trudności w uczeniu się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DYSLEKSJA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-specyficzne trudności w czytaniu: wolne tempo czytania, technika czytania nieadekwatna do wieku rozwojowego dziecka, np. głoskowanie; pomijanie, mylenie liter w wyrazach, wyrazów w zdaniach; trudności w rozumieniu czytanych treści.</a:t>
            </a:r>
          </a:p>
          <a:p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DYSORTOGRAFIA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-specyficzne trudności z opanowaniem poprawnej pisowni  objawiają się występowaniem błędów ortograficznych i specyficznych: pomijaniem/myleniem liter, cyfr, symboli, zmienianiem kolejności zapisu liter, cyfr;</a:t>
            </a:r>
          </a:p>
          <a:p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DYSGRAFIA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niski poziom graficzny pisma: związany z obniżonym poziomem ruchowym ręki. Uczeń ma trudność w zapisie liter, w ich łączeniu, w prawidłowym rozmieszczeniu wypowiedzi w liniaturze, w rozmieszczeniu na kartce. Często litery są upraszczane, zniekształcone, pismo jest nieczytelne lub trudne do odczytania dla ucznia i osób czytających tekst.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8588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91216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0070C0"/>
                </a:solidFill>
              </a:rPr>
              <a:t>Rodzaje zaburzeń obejmujących specyficzne trudności w uczeniu się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DYSKALKULIA ROZWOJOWA - specyficzne zaburzenia umiejętności arytmetycznych. 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Są to trudności w rozumieniu charakteru liczby (wartości liczby), brak umiejętności naturalnego szacowania wielkości, problemy z wykonywaniem operacji liczbowych z wykorzystaniem procedur liczenia w różnych sytuacjach i zadaniach.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Trudności te zaburzają znacząco osiągnięcia szkolne i czynności życia codziennego wymagające korzystania z umiejętności matematycznych.</a:t>
            </a:r>
          </a:p>
          <a:p>
            <a:pPr algn="just"/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MIESZANE ZABURZENIA UMIEJĘTNOŚCI SZKOLNYCH </a:t>
            </a:r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współwystępowanie u jednego dziecka głębokich trudności arytmetycznych (dyskalkulia) oraz trudności w uczeniu się czytania i/lub pisania (dysleksja).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80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5589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solidFill>
                  <a:srgbClr val="0070C0"/>
                </a:solidFill>
              </a:rPr>
              <a:t>Nie rozpoznaje się dysleksji rozwojowej, dyskalkulii, gdy trudności w czytaniu, pisaniu, liczeniu: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690949"/>
            <a:ext cx="8596668" cy="3350413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są jedynie wynikiem złego funkcjonowania narządów zmysłu (niedosłuchem lub wadą wzroku);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należą do zespołu symptomów inteligencji niższej niż przeciętna;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są skutkiem schorzenia neurologicznego (mózgowe porażenie dziecięce, epilepsja);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są wyłącznie wynikiem zaniedbania środowiskowego i zaniedbań dydaktycznych, nieprawidłowej metody nauczania.</a:t>
            </a:r>
          </a:p>
        </p:txBody>
      </p:sp>
    </p:spTree>
    <p:extLst>
      <p:ext uri="{BB962C8B-B14F-4D97-AF65-F5344CB8AC3E}">
        <p14:creationId xmlns:p14="http://schemas.microsoft.com/office/powerpoint/2010/main" val="3382810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497"/>
          </a:xfrm>
        </p:spPr>
        <p:txBody>
          <a:bodyPr/>
          <a:lstStyle/>
          <a:p>
            <a:r>
              <a:rPr lang="pl-PL" b="1" dirty="0">
                <a:solidFill>
                  <a:srgbClr val="0070C0"/>
                </a:solidFill>
              </a:rPr>
              <a:t>Objawy dysleksji rozwojowej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384664"/>
            <a:ext cx="8596668" cy="4794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</a:rPr>
              <a:t>Trudności z opanowaniem poprawnej pisowni </a:t>
            </a:r>
            <a:endParaRPr lang="pl-PL" dirty="0">
              <a:solidFill>
                <a:srgbClr val="FF0000"/>
              </a:solidFill>
            </a:endParaRP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popełnianie licznych błędów podczas przepisywania tekstów;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problemy z zapamiętaniem kształtu liter rzadziej występujących lub o skomplikowanej strukturze (np. H, G, F), mylenie liter o podobnym kształcie (np. l-t-ł, m-n, a-o-e, a-ą, e-ę) lub liter identycznych a inaczej ułożonych w przestrzeni (np. .p-b-d, n-u, m-w);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nasilone trudności podczas pisania ze słuchu;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mylenie liter odpowiadających głoskom zbliżonym fonetycznie np. z-s, p-b, t-d;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trudności z zapisywaniem zmiękczeń, mylenie głosek i-j, nosowych ą-om, ę-em;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opuszczanie, przestawianie, podwajanie liter i sylab;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pisanie wyrazów bezsensownych,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słaby poziom prac pisemnych w porównaniu z wypowiedziami,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tracenie wątku podczas pisania opowiadania,</a:t>
            </a:r>
          </a:p>
          <a:p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295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378824"/>
            <a:ext cx="8596668" cy="548639"/>
          </a:xfrm>
        </p:spPr>
        <p:txBody>
          <a:bodyPr>
            <a:normAutofit fontScale="90000"/>
          </a:bodyPr>
          <a:lstStyle/>
          <a:p>
            <a:br>
              <a:rPr lang="pl-PL" dirty="0">
                <a:solidFill>
                  <a:srgbClr val="FF0000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496389"/>
            <a:ext cx="8596668" cy="5544973"/>
          </a:xfrm>
        </p:spPr>
        <p:txBody>
          <a:bodyPr/>
          <a:lstStyle/>
          <a:p>
            <a:pPr marL="0" indent="0">
              <a:buNone/>
            </a:pPr>
            <a:r>
              <a:rPr lang="pl-PL" sz="3200" b="1" dirty="0">
                <a:solidFill>
                  <a:srgbClr val="0070C0"/>
                </a:solidFill>
              </a:rPr>
              <a:t>Objawy dysleksji rozwojowej</a:t>
            </a:r>
            <a:endParaRPr lang="pl-PL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</a:rPr>
              <a:t>Trudności z opanowaniem poprawnej pisowni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niewłaściwe trzymanie narzędzia pisania, nieprawidłowy nacisk pióra na papier, co powoduje szybsze zmęczenie się ręki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nieprawidłowe łączenie liter, nieprzestrzeganie linii w zaszycie, pismo jest mało czytelne;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błędy ortograficzne pomimo znajomości reguł pisowni;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pismo fonetyczne pomimo że uczeń rozpoznaje różnice pomiędzy słowem mówionym, słyszanym oraz pisanym. </a:t>
            </a:r>
          </a:p>
        </p:txBody>
      </p:sp>
    </p:spTree>
    <p:extLst>
      <p:ext uri="{BB962C8B-B14F-4D97-AF65-F5344CB8AC3E}">
        <p14:creationId xmlns:p14="http://schemas.microsoft.com/office/powerpoint/2010/main" val="2832098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13806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0070C0"/>
                </a:solidFill>
              </a:rPr>
              <a:t>Objawy dysleksji rozwojowej</a:t>
            </a:r>
            <a:br>
              <a:rPr lang="pl-PL" dirty="0">
                <a:solidFill>
                  <a:srgbClr val="0070C0"/>
                </a:solidFill>
              </a:rPr>
            </a:br>
            <a:r>
              <a:rPr lang="pl-PL" dirty="0">
                <a:solidFill>
                  <a:srgbClr val="0070C0"/>
                </a:solidFill>
              </a:rPr>
              <a:t> </a:t>
            </a:r>
            <a:r>
              <a:rPr lang="pl-PL" sz="2200" dirty="0">
                <a:solidFill>
                  <a:srgbClr val="FF0000"/>
                </a:solidFill>
              </a:rPr>
              <a:t>Trudności w  czytaniu: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50422"/>
            <a:ext cx="9746826" cy="5159829"/>
          </a:xfrm>
        </p:spPr>
        <p:txBody>
          <a:bodyPr>
            <a:normAutofit lnSpcReduction="10000"/>
          </a:bodyPr>
          <a:lstStyle/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wolne tempo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czytania,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błędy w czytaniu: zamiana liter, opuszczanie liter, zamiana brzmienia, nieprawidłowe odczytywanie całych wyrazów,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trudności we właściwej intonacji czytanej treści – zbytnia koncentracja na technice obniża rozumienie czytanej treści,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rozpoznawanie napisów po cechach przypadkowych – zgadywanie,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opuszczanie linii lub odczytanie jej ponownie, gubienie miejsca czytania,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opuszczanie całego wiersza,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zmiana kolejności liter i wyrazów,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przestawianie liter w wyrazie, co zmienia jego sens,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niechęć do czytania, zwłaszcza głośnego,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trudności w dzieleniu dłuższych wyrazów na sylaby i syntezie sylab,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trudności w wyszukaniu najistotniejszej myśli w tekście,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czytanie płynne, w dobrym tempie, bezbłędne, jednak bez rozumienia treści</a:t>
            </a:r>
          </a:p>
        </p:txBody>
      </p:sp>
    </p:spTree>
    <p:extLst>
      <p:ext uri="{BB962C8B-B14F-4D97-AF65-F5344CB8AC3E}">
        <p14:creationId xmlns:p14="http://schemas.microsoft.com/office/powerpoint/2010/main" val="371154471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577</TotalTime>
  <Words>3411</Words>
  <Application>Microsoft Office PowerPoint</Application>
  <PresentationFormat>Panoramiczny</PresentationFormat>
  <Paragraphs>214</Paragraphs>
  <Slides>32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40" baseType="lpstr">
      <vt:lpstr>Arial</vt:lpstr>
      <vt:lpstr>Calibri</vt:lpstr>
      <vt:lpstr>Symbol</vt:lpstr>
      <vt:lpstr>Times New Roman</vt:lpstr>
      <vt:lpstr>Trebuchet MS</vt:lpstr>
      <vt:lpstr>Wingdings</vt:lpstr>
      <vt:lpstr>Wingdings 3</vt:lpstr>
      <vt:lpstr>Faseta</vt:lpstr>
      <vt:lpstr>PROCEDURA WYDAWANIA PRZEZ PORADNIĘ PSYCHOLOGICZNO – PEDAGOGICZNĄ W LUBARTOWIE  OPINII O SPECYFICZNYCH TRUDNOŚCIACH W UCZENIU SIĘ   </vt:lpstr>
      <vt:lpstr>Plan webinaru </vt:lpstr>
      <vt:lpstr>Dysleksja rozwojowa </vt:lpstr>
      <vt:lpstr>Rodzaje zaburzeń obejmujących specyficzne trudności w uczeniu się  </vt:lpstr>
      <vt:lpstr>Rodzaje zaburzeń obejmujących specyficzne trudności w uczeniu się </vt:lpstr>
      <vt:lpstr>Nie rozpoznaje się dysleksji rozwojowej, dyskalkulii, gdy trudności w czytaniu, pisaniu, liczeniu:  </vt:lpstr>
      <vt:lpstr>Objawy dysleksji rozwojowej</vt:lpstr>
      <vt:lpstr> </vt:lpstr>
      <vt:lpstr>Objawy dysleksji rozwojowej  Trudności w  czytaniu:</vt:lpstr>
      <vt:lpstr>Niektóre objawy dyskalkulii- slajd 1</vt:lpstr>
      <vt:lpstr>Niektóre objawy dyskalkulii- slajd 2</vt:lpstr>
      <vt:lpstr>Niektóre objawy dyskalkulii- slajd 3</vt:lpstr>
      <vt:lpstr>Niektóre objawy dyskalkulii- slajd 4</vt:lpstr>
      <vt:lpstr>Z dysleksją rozwojową może (nie musi) współwystępować dyskalkulia.  Wspólne symptomy to: </vt:lpstr>
      <vt:lpstr>Procedura wydawania opinii w PPP w Lubartowie - slajd 1 </vt:lpstr>
      <vt:lpstr>Procedura wydawania opinii w PPP w Lubartowie- slajd 2</vt:lpstr>
      <vt:lpstr>Procedura wydawania opinii w PPP w Lubartowie- slajd 3</vt:lpstr>
      <vt:lpstr>Procedura wydawania opinii w PPP w Lubartowie - slajd 4 </vt:lpstr>
      <vt:lpstr>Procedura wydawania opinii w PPP w Lubartowie – slajd 5</vt:lpstr>
      <vt:lpstr>Procedura wydawania opinii o dyskalkulii rozwojowej</vt:lpstr>
      <vt:lpstr>Opinia nauczyciela o uczniu / dziecku</vt:lpstr>
      <vt:lpstr>Opinia ze szkoły na temat ucznia zgłaszanego na badanie  do PPP w Lubartowie z podejrzeniem dysleksji rozwojowej   - klasy IV-VIII- slajd 1</vt:lpstr>
      <vt:lpstr>Opinia ze szkoły na temat ucznia zgłaszanego na badanie  do PPP w Lubartowie z podejrzeniem dysleksji rozwojowej  - klasy IV-VIII- slajd 2</vt:lpstr>
      <vt:lpstr>Opinia ze szkoły na temat ucznia zgłaszanego na badanie  do PPP w Lubartowie z podejrzeniem dysleksji rozwojowej  - klasy IV-VIII – slajd 3</vt:lpstr>
      <vt:lpstr>Opinia ze szkoły na temat ucznia zgłaszanego na badanie  do PPP w Lubartowie z podejrzeniem dysleksji rozwojowej - klasy IV-VIII – slajd 4</vt:lpstr>
      <vt:lpstr>Opinia stwierdzająca występowanie specyficznych trudności w uczeniu uprawnia do: </vt:lpstr>
      <vt:lpstr>Komunikat dyrektora CKE – egzamin ósmoklasisty w roku szkolnym 2023/2024</vt:lpstr>
      <vt:lpstr>Komunikat dyrektora CKE–egzamin ósmoklasisty w roku szkolnym 2023/2024 c.d.1 </vt:lpstr>
      <vt:lpstr>Komunikat dyrektora CKE – egzamin ósmoklasisty w roku szkolnym 2023/2024 c.d.2</vt:lpstr>
      <vt:lpstr>Komunikat dyrektora CKE – egzamin ósmoklasisty w roku szkolnym 2023/2024 c.d.3</vt:lpstr>
      <vt:lpstr>Komunikat dyrektora CKE – egzamin maturalny w roku szkolnym 2023/2024</vt:lpstr>
      <vt:lpstr>Opinia stwierdzająca dysleksję nie jest ostatnim, ale kolejnym krokiem na drodze do pokonania trudności.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DYSLEKSJA</dc:title>
  <dc:creator>MONIKA</dc:creator>
  <cp:lastModifiedBy>Monika Dybała</cp:lastModifiedBy>
  <cp:revision>83</cp:revision>
  <dcterms:created xsi:type="dcterms:W3CDTF">2024-01-04T15:53:34Z</dcterms:created>
  <dcterms:modified xsi:type="dcterms:W3CDTF">2024-02-12T17:00:51Z</dcterms:modified>
</cp:coreProperties>
</file>