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1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8" r:id="rId23"/>
    <p:sldId id="289" r:id="rId24"/>
    <p:sldId id="290" r:id="rId25"/>
    <p:sldId id="276" r:id="rId26"/>
    <p:sldId id="277" r:id="rId27"/>
    <p:sldId id="278" r:id="rId28"/>
    <p:sldId id="279" r:id="rId29"/>
    <p:sldId id="284" r:id="rId30"/>
    <p:sldId id="293" r:id="rId31"/>
    <p:sldId id="280" r:id="rId32"/>
    <p:sldId id="281" r:id="rId33"/>
    <p:sldId id="291" r:id="rId34"/>
    <p:sldId id="282" r:id="rId35"/>
    <p:sldId id="292" r:id="rId36"/>
    <p:sldId id="283" r:id="rId37"/>
    <p:sldId id="286" r:id="rId38"/>
    <p:sldId id="294" r:id="rId39"/>
    <p:sldId id="287" r:id="rId40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156" d="100"/>
          <a:sy n="156" d="100"/>
        </p:scale>
        <p:origin x="-48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63752-E703-4DB8-AF25-64BC001163FD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F431A-8237-4179-8C10-8A515B13E66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4069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431A-8237-4179-8C10-8A515B13E66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F431A-8237-4179-8C10-8A515B13E666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7BF35B2-FAA7-4E5C-A917-9F45F274FBF5}" type="datetimeFigureOut">
              <a:rPr lang="pl-PL" smtClean="0"/>
              <a:pPr/>
              <a:t>01.03.2023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4E68239-E89B-4CB4-A420-5C1536E7453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pl-PL" sz="5400" dirty="0" smtClean="0">
                <a:latin typeface="Comic Sans MS" pitchFamily="66" charset="0"/>
              </a:rPr>
              <a:t>UCZEŃ Z AFAZJĄ</a:t>
            </a:r>
            <a:endParaRPr lang="pl-PL" sz="5400" dirty="0"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pl-PL" dirty="0" smtClean="0">
                <a:latin typeface="Comic Sans MS" pitchFamily="66" charset="0"/>
              </a:rPr>
              <a:t>Marlena Piekarczyk – </a:t>
            </a:r>
            <a:r>
              <a:rPr lang="pl-PL" dirty="0" err="1" smtClean="0">
                <a:latin typeface="Comic Sans MS" pitchFamily="66" charset="0"/>
              </a:rPr>
              <a:t>neurologopeda</a:t>
            </a:r>
            <a:endParaRPr lang="pl-PL" dirty="0" smtClean="0">
              <a:latin typeface="Comic Sans MS" pitchFamily="66" charset="0"/>
            </a:endParaRPr>
          </a:p>
          <a:p>
            <a:pPr algn="l"/>
            <a:r>
              <a:rPr lang="pl-PL" dirty="0" smtClean="0">
                <a:latin typeface="Comic Sans MS" pitchFamily="66" charset="0"/>
              </a:rPr>
              <a:t>Poradnia Psychologiczno-Pedagogiczna w Lubartowie</a:t>
            </a:r>
          </a:p>
          <a:p>
            <a:pPr algn="l"/>
            <a:endParaRPr lang="pl-PL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Typowe zjawiska dla afazji motorycznej: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43050"/>
            <a:ext cx="7239000" cy="4812686"/>
          </a:xfrm>
        </p:spPr>
        <p:txBody>
          <a:bodyPr/>
          <a:lstStyle/>
          <a:p>
            <a:r>
              <a:rPr lang="pl-PL" dirty="0" smtClean="0"/>
              <a:t>Metateza ( przestawka) np. [</a:t>
            </a:r>
            <a:r>
              <a:rPr lang="pl-PL" dirty="0" err="1" smtClean="0"/>
              <a:t>gobaty</a:t>
            </a:r>
            <a:r>
              <a:rPr lang="pl-PL" dirty="0" smtClean="0"/>
              <a:t> – bogaty], [</a:t>
            </a:r>
            <a:r>
              <a:rPr lang="pl-PL" dirty="0" err="1" smtClean="0"/>
              <a:t>chruma</a:t>
            </a:r>
            <a:r>
              <a:rPr lang="pl-PL" dirty="0" smtClean="0"/>
              <a:t> – chmura], [kot – tok, kto, </a:t>
            </a:r>
            <a:r>
              <a:rPr lang="pl-PL" dirty="0" err="1" smtClean="0"/>
              <a:t>tko</a:t>
            </a:r>
            <a:r>
              <a:rPr lang="pl-PL" dirty="0" smtClean="0"/>
              <a:t>, </a:t>
            </a:r>
            <a:r>
              <a:rPr lang="pl-PL" dirty="0" err="1" smtClean="0"/>
              <a:t>otk</a:t>
            </a:r>
            <a:r>
              <a:rPr lang="pl-PL" dirty="0" smtClean="0"/>
              <a:t>]</a:t>
            </a:r>
          </a:p>
          <a:p>
            <a:r>
              <a:rPr lang="pl-PL" dirty="0" smtClean="0"/>
              <a:t>Substytucje – inaczej niż w </a:t>
            </a:r>
            <a:r>
              <a:rPr lang="pl-PL" dirty="0" err="1" smtClean="0"/>
              <a:t>dyslalii</a:t>
            </a:r>
            <a:r>
              <a:rPr lang="pl-PL" dirty="0" smtClean="0"/>
              <a:t> będą to substytucje niesystemowe</a:t>
            </a:r>
          </a:p>
          <a:p>
            <a:r>
              <a:rPr lang="pl-PL" dirty="0" smtClean="0"/>
              <a:t>Reduplikacja – powtórzenie ( podwojenie) w wyrazie głosek, sylab np. kanapa – [</a:t>
            </a:r>
            <a:r>
              <a:rPr lang="pl-PL" dirty="0" err="1" smtClean="0"/>
              <a:t>kakapa</a:t>
            </a:r>
            <a:r>
              <a:rPr lang="pl-PL" dirty="0" smtClean="0"/>
              <a:t>]</a:t>
            </a:r>
          </a:p>
          <a:p>
            <a:r>
              <a:rPr lang="pl-PL" dirty="0" smtClean="0"/>
              <a:t>Asymilacja – upodobnienie np. [</a:t>
            </a:r>
            <a:r>
              <a:rPr lang="pl-PL" dirty="0" err="1" smtClean="0"/>
              <a:t>salolot</a:t>
            </a:r>
            <a:r>
              <a:rPr lang="pl-PL" dirty="0" smtClean="0"/>
              <a:t> – samolot]</a:t>
            </a:r>
          </a:p>
          <a:p>
            <a:r>
              <a:rPr lang="pl-PL" dirty="0" smtClean="0"/>
              <a:t>Dysymilacja – odpodobnienie, rozpodobnienie np. [</a:t>
            </a:r>
            <a:r>
              <a:rPr lang="pl-PL" dirty="0" err="1" smtClean="0"/>
              <a:t>śos-sos</a:t>
            </a:r>
            <a:r>
              <a:rPr lang="pl-PL" dirty="0" smtClean="0"/>
              <a:t>].</a:t>
            </a:r>
          </a:p>
          <a:p>
            <a:pPr lvl="1">
              <a:buNone/>
            </a:pPr>
            <a:endParaRPr lang="pl-PL" dirty="0" smtClean="0"/>
          </a:p>
          <a:p>
            <a:pPr lvl="1">
              <a:buNone/>
            </a:pPr>
            <a:endParaRPr lang="pl-PL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Elizje – opuszczanie głoski, sylaby, grupy spółgłoskowej np. [</a:t>
            </a:r>
            <a:r>
              <a:rPr lang="pl-PL" dirty="0" err="1" smtClean="0"/>
              <a:t>loina</a:t>
            </a:r>
            <a:r>
              <a:rPr lang="pl-PL" dirty="0" smtClean="0"/>
              <a:t> – rodzina], [ telefon – </a:t>
            </a:r>
            <a:r>
              <a:rPr lang="pl-PL" dirty="0" err="1" smtClean="0"/>
              <a:t>telefo</a:t>
            </a:r>
            <a:r>
              <a:rPr lang="pl-PL" dirty="0" smtClean="0"/>
              <a:t>], [ </a:t>
            </a:r>
            <a:r>
              <a:rPr lang="pl-PL" dirty="0" err="1" smtClean="0"/>
              <a:t>dańe</a:t>
            </a:r>
            <a:r>
              <a:rPr lang="pl-PL" dirty="0" smtClean="0"/>
              <a:t> – zadanie]</a:t>
            </a:r>
          </a:p>
          <a:p>
            <a:r>
              <a:rPr lang="pl-PL" dirty="0" smtClean="0"/>
              <a:t>Epentezy – wtrącanie głoski, sylaby np. [klamka- </a:t>
            </a:r>
            <a:r>
              <a:rPr lang="pl-PL" dirty="0" err="1" smtClean="0"/>
              <a:t>klampka</a:t>
            </a:r>
            <a:r>
              <a:rPr lang="pl-PL" dirty="0" smtClean="0"/>
              <a:t>]</a:t>
            </a:r>
          </a:p>
          <a:p>
            <a:r>
              <a:rPr lang="pl-PL" dirty="0" smtClean="0"/>
              <a:t>Upraszczanie grup spółgłoskowych np. [</a:t>
            </a:r>
            <a:r>
              <a:rPr lang="pl-PL" dirty="0" err="1" smtClean="0"/>
              <a:t>boda-broda</a:t>
            </a:r>
            <a:r>
              <a:rPr lang="pl-PL" dirty="0" smtClean="0"/>
              <a:t>, </a:t>
            </a:r>
            <a:r>
              <a:rPr lang="pl-PL" dirty="0" err="1" smtClean="0"/>
              <a:t>bawan</a:t>
            </a:r>
            <a:r>
              <a:rPr lang="pl-PL" dirty="0" smtClean="0"/>
              <a:t> – bałwan]</a:t>
            </a:r>
          </a:p>
          <a:p>
            <a:r>
              <a:rPr lang="pl-PL" dirty="0" smtClean="0"/>
              <a:t>Skandowanie – dzielenie wyrazu na sylaby . Obserwujemy zaburzenia kinetyki mowy – trudności w przechodzeniu z jednej sylaby do drugiej, trudność z rozpoczęciem wypowiedzi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Afazja dziecięca typu percepcyjnego: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Zachowana zdolność ekspresji mowy, przy częściowo lub całkowicie zniesionej percepcji mowy</a:t>
            </a:r>
          </a:p>
          <a:p>
            <a:r>
              <a:rPr lang="pl-PL" dirty="0" smtClean="0"/>
              <a:t>Agramatyzmy </a:t>
            </a:r>
          </a:p>
          <a:p>
            <a:r>
              <a:rPr lang="pl-PL" dirty="0" smtClean="0"/>
              <a:t>Wielomówność</a:t>
            </a:r>
          </a:p>
          <a:p>
            <a:r>
              <a:rPr lang="pl-PL" dirty="0" smtClean="0"/>
              <a:t>Odpowiedzi dzieci bywają bezsensowne lub są w ogóle nie udzielane</a:t>
            </a:r>
          </a:p>
          <a:p>
            <a:r>
              <a:rPr lang="pl-PL" dirty="0" smtClean="0"/>
              <a:t>Dziecko powtarza mechanicznie skierowane do niego polecenia czy pytania – echolalie bezpośrednie 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Zaburzenia językowe w afazji percepcyjnej: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Zaburzenia rozumienia: wyrazów, zdań, dłuższych tekstów</a:t>
            </a:r>
          </a:p>
          <a:p>
            <a:r>
              <a:rPr lang="pl-PL" dirty="0" smtClean="0"/>
              <a:t>Rozumienie zastępcze – np. [koszula-piżama, zeszyt – książka, na polecenie : Napisz głoskę [x] – pisze [</a:t>
            </a:r>
            <a:r>
              <a:rPr lang="pl-PL" dirty="0" err="1" smtClean="0"/>
              <a:t>sz</a:t>
            </a:r>
            <a:r>
              <a:rPr lang="pl-PL" dirty="0" smtClean="0"/>
              <a:t>]</a:t>
            </a:r>
          </a:p>
          <a:p>
            <a:r>
              <a:rPr lang="pl-PL" dirty="0" smtClean="0"/>
              <a:t>Zaburzenia nazywania np. [</a:t>
            </a:r>
            <a:r>
              <a:rPr lang="pl-PL" dirty="0" err="1" smtClean="0"/>
              <a:t>łuszka</a:t>
            </a:r>
            <a:r>
              <a:rPr lang="pl-PL" dirty="0" smtClean="0"/>
              <a:t> – łyżka] </a:t>
            </a:r>
          </a:p>
          <a:p>
            <a:r>
              <a:rPr lang="pl-PL" dirty="0" smtClean="0"/>
              <a:t>Trudności z odtworzeniem ciągów zautomatyzowanych np. dni tygodnia, nazwy </a:t>
            </a:r>
            <a:r>
              <a:rPr lang="pl-PL" dirty="0" err="1" smtClean="0"/>
              <a:t>mięsiecy</a:t>
            </a:r>
            <a:endParaRPr lang="pl-PL" dirty="0" smtClean="0"/>
          </a:p>
          <a:p>
            <a:r>
              <a:rPr lang="pl-PL" dirty="0" smtClean="0"/>
              <a:t>Kontaminacje (wyrazowe, zdaniowe) – np. [</a:t>
            </a:r>
            <a:r>
              <a:rPr lang="pl-PL" dirty="0" err="1" smtClean="0"/>
              <a:t>szpitalista</a:t>
            </a:r>
            <a:r>
              <a:rPr lang="pl-PL" dirty="0" smtClean="0"/>
              <a:t> – lekarz, </a:t>
            </a:r>
            <a:r>
              <a:rPr lang="pl-PL" dirty="0" err="1" smtClean="0"/>
              <a:t>długołuwek</a:t>
            </a:r>
            <a:r>
              <a:rPr lang="pl-PL" smtClean="0"/>
              <a:t> – pióro]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WARUNKI PRAWIDŁOWEJ DIAGNOZY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Dla uzyskania pełnego i adekwatnego obrazu dziecka potrzebne są :</a:t>
            </a:r>
          </a:p>
          <a:p>
            <a:pPr>
              <a:buFontTx/>
              <a:buChar char="-"/>
            </a:pPr>
            <a:r>
              <a:rPr lang="pl-PL" dirty="0" smtClean="0"/>
              <a:t>badanie słuchu</a:t>
            </a:r>
          </a:p>
          <a:p>
            <a:pPr>
              <a:buFontTx/>
              <a:buChar char="-"/>
            </a:pPr>
            <a:r>
              <a:rPr lang="pl-PL" dirty="0" smtClean="0"/>
              <a:t>badanie psychologiczne</a:t>
            </a:r>
          </a:p>
          <a:p>
            <a:pPr>
              <a:buFontTx/>
              <a:buChar char="-"/>
            </a:pPr>
            <a:r>
              <a:rPr lang="pl-PL" dirty="0" smtClean="0"/>
              <a:t>badanie pedagogiczne</a:t>
            </a:r>
          </a:p>
          <a:p>
            <a:pPr>
              <a:buFontTx/>
              <a:buChar char="-"/>
            </a:pPr>
            <a:r>
              <a:rPr lang="pl-PL" dirty="0" smtClean="0"/>
              <a:t>badanie neurologiczne</a:t>
            </a:r>
          </a:p>
          <a:p>
            <a:pPr>
              <a:buFontTx/>
              <a:buChar char="-"/>
            </a:pPr>
            <a:r>
              <a:rPr lang="pl-PL" dirty="0" smtClean="0"/>
              <a:t>badanie logopedyczne 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Badanie słuchu: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Badanie słuchu jest szczególnie ważne w przypadku dziecka z zaburzonym rozumieniem mowy.</a:t>
            </a:r>
          </a:p>
          <a:p>
            <a:r>
              <a:rPr lang="pl-PL" dirty="0" smtClean="0"/>
              <a:t>Należy przeprowadzić badanie audiologiczne w celu wykluczenia niedosłuchu, głuchoty jako podłoża braku rozwoju języka lub jego opóźnienia.</a:t>
            </a:r>
          </a:p>
          <a:p>
            <a:r>
              <a:rPr lang="pl-PL" dirty="0" smtClean="0"/>
              <a:t>Najczęściej wykonywanymi badaniami u dzieci są: </a:t>
            </a:r>
            <a:r>
              <a:rPr lang="pl-PL" dirty="0" err="1" smtClean="0"/>
              <a:t>tympanogram</a:t>
            </a:r>
            <a:r>
              <a:rPr lang="pl-PL" dirty="0" smtClean="0"/>
              <a:t>, </a:t>
            </a:r>
            <a:r>
              <a:rPr lang="pl-PL" dirty="0" err="1" smtClean="0"/>
              <a:t>otoemisja</a:t>
            </a:r>
            <a:r>
              <a:rPr lang="pl-PL" dirty="0" smtClean="0"/>
              <a:t>, ABR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psychologiczne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r>
              <a:rPr lang="pl-PL" dirty="0" smtClean="0"/>
              <a:t>Ma na celu określenie poziomu możliwości intelektualnych dziecka oraz sfery emocjonalno-społecznej</a:t>
            </a:r>
          </a:p>
          <a:p>
            <a:r>
              <a:rPr lang="pl-PL" dirty="0" smtClean="0"/>
              <a:t>!!!WAŻNE!!! Badanie poziomu inteligencji wymaga bezwzględnie użycia testów bezsłownych np. test </a:t>
            </a:r>
            <a:r>
              <a:rPr lang="pl-PL" dirty="0" err="1" smtClean="0"/>
              <a:t>Leitera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pedagogiczne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 na celu określenie poziomu percepcji wzrokowej, koordynacji wzrokowo-ruchowej,  sprawności grafomotorycznej, lateralizacji</a:t>
            </a:r>
          </a:p>
          <a:p>
            <a:r>
              <a:rPr lang="pl-PL" dirty="0" smtClean="0"/>
              <a:t>Pedagog bada także problemy związane z percepcją słuchową – słuch fonemowy oraz pamięć słuchową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NEUROLOGICZNE: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Obejmuje z reguły podstawowe badanie – </a:t>
            </a:r>
            <a:r>
              <a:rPr lang="pl-PL" b="1" dirty="0" smtClean="0"/>
              <a:t>EEG</a:t>
            </a:r>
            <a:r>
              <a:rPr lang="pl-PL" dirty="0" smtClean="0"/>
              <a:t> ( w celu wykluczenia padaczki). W przypadku prawidłowych wyników EEG specjaliści zazwyczaj nie widzą medycznych podstaw do zlecania dalszych badań neuroobrazowych mózgu takich jak:  tomografia komputerowa (TK) czy rezonans magnetyczny (RM) – ponieważ często nie uwidaczniają one ewentualnych </a:t>
            </a:r>
            <a:r>
              <a:rPr lang="pl-PL" dirty="0" err="1" smtClean="0"/>
              <a:t>mikrouszkodzeń</a:t>
            </a:r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Badanie logopedyczne: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Pogłębiony wywiad logopedyczny z rodzicem , </a:t>
            </a:r>
          </a:p>
          <a:p>
            <a:r>
              <a:rPr lang="pl-PL" dirty="0" smtClean="0"/>
              <a:t> Ocena budowy oraz sprawności narządów artykulacyjnych</a:t>
            </a:r>
          </a:p>
          <a:p>
            <a:r>
              <a:rPr lang="pl-PL" dirty="0" smtClean="0"/>
              <a:t>Ocena rozumienia mowy - rozumienie nazw, zdań, tekstów</a:t>
            </a:r>
          </a:p>
          <a:p>
            <a:r>
              <a:rPr lang="pl-PL" dirty="0" smtClean="0"/>
              <a:t>Ocena umiejętności nadawania mowy :</a:t>
            </a:r>
          </a:p>
          <a:p>
            <a:pPr lvl="0"/>
            <a:r>
              <a:rPr lang="pl-PL" dirty="0" smtClean="0"/>
              <a:t>artykulację</a:t>
            </a:r>
          </a:p>
          <a:p>
            <a:pPr lvl="0"/>
            <a:r>
              <a:rPr lang="pl-PL" dirty="0" smtClean="0"/>
              <a:t>zasób słownictwa czynnego i biernego</a:t>
            </a:r>
          </a:p>
          <a:p>
            <a:pPr lvl="0"/>
            <a:r>
              <a:rPr lang="pl-PL" dirty="0" smtClean="0"/>
              <a:t>sprawności gramatycznej - form fleksyjnych, operacji słowotwórczych , konstrukcji składniowych</a:t>
            </a:r>
          </a:p>
          <a:p>
            <a:pPr lvl="0"/>
            <a:r>
              <a:rPr lang="pl-PL" dirty="0" smtClean="0"/>
              <a:t>sprawności narracyjnej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ROLA JĘZYKA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Język</a:t>
            </a:r>
            <a:r>
              <a:rPr lang="pl-PL" dirty="0" smtClean="0"/>
              <a:t> jest niezmiernie ważnym czynnikiem nie tylko wyrażania siebie, ale i rozwoju, możliwości zdobywania wiedzy i budowania relacji społecznych</a:t>
            </a:r>
          </a:p>
          <a:p>
            <a:r>
              <a:rPr lang="pl-PL" dirty="0" smtClean="0"/>
              <a:t>Jak jest istotny, można zobaczyć na podstawie pewnych zaburzeń u dzieci i ich wpływ na całościowy rozwój</a:t>
            </a:r>
          </a:p>
          <a:p>
            <a:r>
              <a:rPr lang="pl-PL" dirty="0" smtClean="0"/>
              <a:t>Termin „afazja” coraz częściej pojawia się w diagnozowaniu dzieci mających problem z rozwojem mowy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Testy do badania afazji</a:t>
            </a:r>
            <a:endParaRPr lang="pl-PL" dirty="0"/>
          </a:p>
        </p:txBody>
      </p:sp>
      <p:pic>
        <p:nvPicPr>
          <p:cNvPr id="5" name="Symbol zastępczy zawartości 4" descr="Afa ska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97758" y="2059772"/>
            <a:ext cx="5048285" cy="378621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TR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DZIEWCZYNKA POKAZUJE KREDKĘ WIDELCEM.</a:t>
            </a:r>
            <a:endParaRPr lang="pl-PL" dirty="0"/>
          </a:p>
        </p:txBody>
      </p:sp>
      <p:pic>
        <p:nvPicPr>
          <p:cNvPr id="4" name="Symbol zastępczy zawartości 3" descr="20230228_152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Pani pokazuje panu chłopca.</a:t>
            </a:r>
            <a:endParaRPr lang="pl-PL" dirty="0"/>
          </a:p>
        </p:txBody>
      </p:sp>
      <p:pic>
        <p:nvPicPr>
          <p:cNvPr id="4" name="Symbol zastępczy zawartości 3" descr="20230228_1523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Dziewczynka ani nie siedzi, ani nie pije.</a:t>
            </a:r>
            <a:endParaRPr lang="pl-PL" dirty="0"/>
          </a:p>
        </p:txBody>
      </p:sp>
      <p:pic>
        <p:nvPicPr>
          <p:cNvPr id="4" name="Symbol zastępczy zawartości 3" descr="20230228_1524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Afazję można stwierdzić, kiedy zakończony został u dziecka proces rozwoju mowy  (dziecko powinno mieć ukończony </a:t>
            </a:r>
            <a:r>
              <a:rPr lang="pl-PL" b="1" dirty="0" smtClean="0"/>
              <a:t>5 rok życia)</a:t>
            </a:r>
          </a:p>
          <a:p>
            <a:r>
              <a:rPr lang="pl-PL" dirty="0" smtClean="0"/>
              <a:t>Diagnoza afazji uprawnia do wydania dziecku </a:t>
            </a:r>
            <a:r>
              <a:rPr lang="pl-PL" u="sng" dirty="0" smtClean="0"/>
              <a:t>orzeczenia o potrzebie kształcenia specjalnego </a:t>
            </a:r>
            <a:r>
              <a:rPr lang="pl-PL" dirty="0" smtClean="0"/>
              <a:t>z uwagi na niepełnosprawność ruchową, w tym z afazją.</a:t>
            </a:r>
          </a:p>
          <a:p>
            <a:r>
              <a:rPr lang="pl-PL" dirty="0" smtClean="0"/>
              <a:t> Dziecku ze zdiagnozowaną afazją przysługuje </a:t>
            </a:r>
            <a:r>
              <a:rPr lang="pl-PL" u="sng" dirty="0" smtClean="0"/>
              <a:t>nauczyciel wspomagający</a:t>
            </a:r>
          </a:p>
          <a:p>
            <a:r>
              <a:rPr lang="pl-PL" dirty="0" smtClean="0"/>
              <a:t>Dzieci z afazją mogą być zwolnione z obowiązku nauki języka obcego</a:t>
            </a:r>
          </a:p>
          <a:p>
            <a:endParaRPr lang="pl-PL" b="1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Objawy współwystępujące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 smtClean="0"/>
              <a:t>zaburzenia emocjonalne ( wycofanie, lęk, labilność emocjonalna) lub nadpobudliwość emocjonalna </a:t>
            </a:r>
          </a:p>
          <a:p>
            <a:pPr lvl="0"/>
            <a:r>
              <a:rPr lang="pl-PL" dirty="0" smtClean="0"/>
              <a:t> problemy w kontaktach rówieśniczych</a:t>
            </a:r>
          </a:p>
          <a:p>
            <a:pPr lvl="0"/>
            <a:r>
              <a:rPr lang="pl-PL" dirty="0" smtClean="0"/>
              <a:t> brak koncentracji uwagi, problemy z pamięcią, męczliwość</a:t>
            </a:r>
          </a:p>
          <a:p>
            <a:pPr lvl="0"/>
            <a:r>
              <a:rPr lang="pl-PL" dirty="0" smtClean="0"/>
              <a:t> nieumiejętność czytania, pisania </a:t>
            </a:r>
          </a:p>
          <a:p>
            <a:pPr lvl="0"/>
            <a:r>
              <a:rPr lang="pl-PL" dirty="0" smtClean="0"/>
              <a:t>niesprawność motoryczna </a:t>
            </a:r>
          </a:p>
          <a:p>
            <a:pPr lvl="0"/>
            <a:r>
              <a:rPr lang="pl-PL" dirty="0" smtClean="0"/>
              <a:t>spowolnienie procesów myślowych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Terapia: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przypadku zaburzeń </a:t>
            </a:r>
            <a:r>
              <a:rPr lang="pl-PL" b="1" dirty="0" smtClean="0"/>
              <a:t>typu percepcyjnego</a:t>
            </a:r>
            <a:r>
              <a:rPr lang="pl-PL" dirty="0" smtClean="0"/>
              <a:t> stosuje się </a:t>
            </a:r>
            <a:r>
              <a:rPr lang="pl-PL" b="1" dirty="0" smtClean="0"/>
              <a:t>zajęcia słuchowo-ruchowe:</a:t>
            </a:r>
            <a:endParaRPr lang="pl-PL" dirty="0" smtClean="0"/>
          </a:p>
          <a:p>
            <a:pPr lvl="0"/>
            <a:r>
              <a:rPr lang="pl-PL" dirty="0" smtClean="0"/>
              <a:t> gimnastykę; </a:t>
            </a:r>
          </a:p>
          <a:p>
            <a:pPr lvl="0"/>
            <a:r>
              <a:rPr lang="pl-PL" dirty="0" err="1" smtClean="0"/>
              <a:t>logorytmikę</a:t>
            </a:r>
            <a:r>
              <a:rPr lang="pl-PL" dirty="0" smtClean="0"/>
              <a:t>;</a:t>
            </a:r>
          </a:p>
          <a:p>
            <a:pPr lvl="0"/>
            <a:r>
              <a:rPr lang="pl-PL" dirty="0" smtClean="0"/>
              <a:t> kształcenie funkcji percepcyjnych</a:t>
            </a:r>
          </a:p>
          <a:p>
            <a:pPr lvl="0"/>
            <a:r>
              <a:rPr lang="pl-PL" dirty="0" err="1" smtClean="0"/>
              <a:t>umuzyklanianie</a:t>
            </a:r>
            <a:r>
              <a:rPr lang="pl-PL" dirty="0" smtClean="0"/>
              <a:t>;</a:t>
            </a:r>
          </a:p>
          <a:p>
            <a:pPr lvl="0"/>
            <a:r>
              <a:rPr lang="pl-PL" dirty="0" smtClean="0"/>
              <a:t> relaksację;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przypadku zaburzeń </a:t>
            </a:r>
            <a:r>
              <a:rPr lang="pl-PL" b="1" smtClean="0"/>
              <a:t>typu ekspresyjnego</a:t>
            </a:r>
            <a:r>
              <a:rPr lang="pl-PL" smtClean="0"/>
              <a:t> </a:t>
            </a:r>
            <a:r>
              <a:rPr lang="pl-PL" dirty="0" smtClean="0"/>
              <a:t>stosuje się </a:t>
            </a:r>
            <a:r>
              <a:rPr lang="pl-PL" b="1" dirty="0" smtClean="0"/>
              <a:t>zajęcia wzrokowo – ruchowe:</a:t>
            </a:r>
            <a:endParaRPr lang="pl-PL" dirty="0" smtClean="0"/>
          </a:p>
          <a:p>
            <a:pPr lvl="0"/>
            <a:r>
              <a:rPr lang="pl-PL" dirty="0" smtClean="0"/>
              <a:t>ćwiczenia koordynacji wzrokowo-ruchowej;</a:t>
            </a:r>
          </a:p>
          <a:p>
            <a:pPr lvl="0"/>
            <a:r>
              <a:rPr lang="pl-PL" dirty="0" smtClean="0"/>
              <a:t>doskonalenie </a:t>
            </a:r>
            <a:r>
              <a:rPr lang="pl-PL" dirty="0" err="1" smtClean="0"/>
              <a:t>grafomotoryki</a:t>
            </a:r>
            <a:r>
              <a:rPr lang="pl-PL" dirty="0" smtClean="0"/>
              <a:t>;</a:t>
            </a:r>
          </a:p>
          <a:p>
            <a:pPr lvl="0"/>
            <a:r>
              <a:rPr lang="pl-PL" dirty="0" smtClean="0"/>
              <a:t>ćwiczenia percepcji wzrokowej;</a:t>
            </a:r>
          </a:p>
          <a:p>
            <a:pPr lvl="0"/>
            <a:r>
              <a:rPr lang="pl-PL" dirty="0" smtClean="0"/>
              <a:t>zajęcia utrwalające orientację w schemacie ciała i przestrzeni;</a:t>
            </a:r>
          </a:p>
          <a:p>
            <a:pPr lvl="0"/>
            <a:r>
              <a:rPr lang="pl-PL" dirty="0" smtClean="0"/>
              <a:t>gimnastykę i relaksację;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ĆWICZENIA LEWOPÓKULOWE: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 pomocą tych ćwiczeń stymuluję tę część mózgu, która jest odpowiedzialna za nabywanie umiejętności mówienia oraz kompetencji językowych. </a:t>
            </a:r>
          </a:p>
          <a:p>
            <a:r>
              <a:rPr lang="pl-PL" dirty="0" smtClean="0"/>
              <a:t>Przykłady: układanie szeregów oraz  sekwencji – którymi rządzą pewne ustalone zasady oraz reguły. Uczy nie tylko umiejętności logicznego myślenia, ale i samego procesu prawidłowej kategoryzacji świata oraz kluczowych pojęć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AFAZJA DZIECIĘCA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Afazja dziecięca jest to zaburzenie mowy o podłożu neurologicznym - przyjmuje się że, zaburzenia afatyczne  u dzieci są efektem</a:t>
            </a:r>
            <a:r>
              <a:rPr lang="pl-PL" b="1" dirty="0" smtClean="0"/>
              <a:t> uszkodzenia pewnych struktur mózgowych na skutek zaburzeń wrodzonych, urazów w okresie prenatalnym, niemowlęcym i wczesnodziecięcym oraz w wyniku przebytych chorób. </a:t>
            </a:r>
            <a:r>
              <a:rPr lang="pl-PL" dirty="0" smtClean="0"/>
              <a:t>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2555776" y="1484784"/>
            <a:ext cx="3634978" cy="4846638"/>
          </a:xfrm>
        </p:spPr>
      </p:pic>
    </p:spTree>
    <p:extLst>
      <p:ext uri="{BB962C8B-B14F-4D97-AF65-F5344CB8AC3E}">
        <p14:creationId xmlns:p14="http://schemas.microsoft.com/office/powerpoint/2010/main" xmlns="" val="39808855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PROGESTY - metoda prostych gestów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Progesty</a:t>
            </a:r>
            <a:r>
              <a:rPr lang="pl-PL" dirty="0" smtClean="0"/>
              <a:t> to gesty dłoni umożliwiające wizualne przedstawienie fonemów spółgłoskowych języka polskiego. Każdy z gestów w sposób naturalny oddaje charakter fonemu – odnosi się do wybranych cech dystynktywnych.</a:t>
            </a:r>
          </a:p>
          <a:p>
            <a:r>
              <a:rPr lang="pl-PL" dirty="0" smtClean="0"/>
              <a:t> </a:t>
            </a:r>
            <a:r>
              <a:rPr lang="pl-PL" dirty="0" err="1" smtClean="0"/>
              <a:t>Progesty</a:t>
            </a:r>
            <a:r>
              <a:rPr lang="pl-PL" dirty="0" smtClean="0"/>
              <a:t> to niezmiernie proste i skuteczne narzędzie w rozwijaniu sprawności artykulacyjnej i fonologicznej</a:t>
            </a:r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ELEKTROSTYMULACJA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Metoda elektrostymulacji pozwala oddziaływać na cały aparat artykulacyjny wspomagając jego działanie. Zabiegi pobudzają włókna mięśniowe, dzięki czemu następuje wzmocnienie siły, przyrost masy oraz objętości mięśni </a:t>
            </a:r>
            <a:endParaRPr lang="pl-P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Elektrostymulator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  <p:extLst>
      <p:ext uri="{BB962C8B-B14F-4D97-AF65-F5344CB8AC3E}">
        <p14:creationId xmlns:p14="http://schemas.microsoft.com/office/powerpoint/2010/main" xmlns="" val="148357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KINESIOTAPING LOGOPEDYCZNY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 szerokie zastosowanie w terapii wielu zaburzeń mowy, daje możliwość dodatkowego wsparcia oraz wzmocnienia efektów terapeutycznych.</a:t>
            </a:r>
            <a:endParaRPr lang="pl-P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Aplikacja plastra na </a:t>
            </a:r>
            <a:r>
              <a:rPr lang="pl-PL" dirty="0" err="1" smtClean="0"/>
              <a:t>międzyzębowość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97075"/>
            <a:ext cx="7239000" cy="4071937"/>
          </a:xfrm>
        </p:spPr>
      </p:pic>
    </p:spTree>
    <p:extLst>
      <p:ext uri="{BB962C8B-B14F-4D97-AF65-F5344CB8AC3E}">
        <p14:creationId xmlns:p14="http://schemas.microsoft.com/office/powerpoint/2010/main" xmlns="" val="3909906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 wspierać </a:t>
            </a:r>
            <a:r>
              <a:rPr lang="pl-PL" smtClean="0"/>
              <a:t>dziecko afatyczne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Należy wspierać i doceniać jego najmniejsze wysiłki edukacyjne</a:t>
            </a:r>
          </a:p>
          <a:p>
            <a:r>
              <a:rPr lang="pl-PL" dirty="0" smtClean="0"/>
              <a:t>Należy dostosować wymagania edukacyjne do potrzeb i możliwości dziecka</a:t>
            </a:r>
          </a:p>
          <a:p>
            <a:r>
              <a:rPr lang="pl-PL" dirty="0" smtClean="0"/>
              <a:t>Zasada „mniej znaczy więcej” powinna skupiać nauczyciela i rodzica na kluczowych informacjach do zapamiętania</a:t>
            </a:r>
          </a:p>
          <a:p>
            <a:r>
              <a:rPr lang="pl-PL" dirty="0" smtClean="0"/>
              <a:t>Uczyć dziecko poprzez działanie i wielozmysłowe kanały doświadczania rzeczywistości (obrazy, mapy myśli, uczenia na konkretach) </a:t>
            </a:r>
          </a:p>
          <a:p>
            <a:r>
              <a:rPr lang="pl-PL" dirty="0" smtClean="0"/>
              <a:t>Odkrywanie mocnych stron dziecka i rozwijanie ich, a nie skupianie się wyłącznie na aspektach, w których ma problemy</a:t>
            </a:r>
          </a:p>
          <a:p>
            <a:endParaRPr lang="pl-PL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Doceniać każdy najmniejszy sukces, ale i wysiłek wkładany w osiągnięcie efektów edukacyjnych, bowiem dla dziecka afatycznego wyzwania stawiane przed nim są zwykle ekstremalnie trudne ze względu na zaburzenie tego podstawowego nośnika, jakim jest </a:t>
            </a:r>
            <a:r>
              <a:rPr lang="pl-PL" b="1" dirty="0" smtClean="0"/>
              <a:t>język i mowa.</a:t>
            </a:r>
            <a:endParaRPr lang="pl-PL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rokowania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Dziecko afatyczne musi koniecznie zostać objęte terapią </a:t>
            </a:r>
            <a:r>
              <a:rPr lang="pl-PL" dirty="0" err="1" smtClean="0"/>
              <a:t>wielospecalistyczną</a:t>
            </a:r>
            <a:r>
              <a:rPr lang="pl-PL" dirty="0" smtClean="0"/>
              <a:t> </a:t>
            </a:r>
            <a:r>
              <a:rPr lang="pl-PL" dirty="0" smtClean="0"/>
              <a:t>: logopeda, psycholog, pedagog, terapeuta SI</a:t>
            </a:r>
          </a:p>
          <a:p>
            <a:r>
              <a:rPr lang="pl-PL" dirty="0" smtClean="0"/>
              <a:t>Terapia dziecka z afazją jest bardzo długa i żmudna, ale konieczna. </a:t>
            </a:r>
          </a:p>
          <a:p>
            <a:r>
              <a:rPr lang="pl-PL" dirty="0" smtClean="0"/>
              <a:t>Odpowiedni dobór terapii, motywacja dziecka i współpraca specjalistów </a:t>
            </a:r>
            <a:r>
              <a:rPr lang="pl-PL" smtClean="0"/>
              <a:t>z rodzicami </a:t>
            </a:r>
            <a:r>
              <a:rPr lang="pl-PL" dirty="0" smtClean="0"/>
              <a:t>to najlepsze co może przytrafić się dziecku z afazją.</a:t>
            </a:r>
            <a:endParaRPr lang="pl-PL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 afazji dziecięcej mówi się 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gdy we wczesnym dzieciństwie nastąpiło przerwanie czy zahamowanie procesów rozwoju mowy, lub gdy się ona nie rozwija, pomimo iż dziecko nie ma niedowładów czy porażeń w obrębie aparatu </a:t>
            </a:r>
            <a:r>
              <a:rPr lang="pl-PL" dirty="0" smtClean="0"/>
              <a:t>artykulacyjnego, ma prawidłowy słuch fizyczny, jest w normie intelektualnej </a:t>
            </a:r>
            <a:r>
              <a:rPr lang="pl-PL" dirty="0"/>
              <a:t>i wychowuje się w korzystnych dla rozwoju warunkach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ETIOLOGIA: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Obciążony wywiad okołoporodowy (poród kleszczowy, niedotlenienie, urazy okołoporodowe) – według statystyk to jedna z głównych przyczyn  ok.40 %</a:t>
            </a:r>
          </a:p>
          <a:p>
            <a:r>
              <a:rPr lang="pl-PL" dirty="0" smtClean="0"/>
              <a:t>Wysoki poziom </a:t>
            </a:r>
            <a:r>
              <a:rPr lang="pl-PL" dirty="0" err="1" smtClean="0"/>
              <a:t>bilurbiny</a:t>
            </a:r>
            <a:r>
              <a:rPr lang="pl-PL" dirty="0" smtClean="0"/>
              <a:t> po porodzie </a:t>
            </a:r>
          </a:p>
          <a:p>
            <a:r>
              <a:rPr lang="pl-PL" dirty="0" smtClean="0"/>
              <a:t>Upadki, urazy mechaniczne </a:t>
            </a:r>
          </a:p>
          <a:p>
            <a:r>
              <a:rPr lang="pl-PL" dirty="0" smtClean="0"/>
              <a:t>Przebyte choroby np.  zapalenie mózgu, zapalenie opon mózgowych</a:t>
            </a:r>
          </a:p>
          <a:p>
            <a:r>
              <a:rPr lang="pl-PL" dirty="0" smtClean="0"/>
              <a:t>Zatrzymanie się rozwoju pewnych struktur korowych</a:t>
            </a:r>
          </a:p>
          <a:p>
            <a:r>
              <a:rPr lang="pl-PL" dirty="0" smtClean="0"/>
              <a:t>Szczepienia</a:t>
            </a:r>
          </a:p>
          <a:p>
            <a:r>
              <a:rPr lang="pl-PL" dirty="0" smtClean="0"/>
              <a:t>Dziedziczność – 20 %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KRYTERIA PODZIAŁU: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Kryterium rozwojowe 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 Afazja rozwojowa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Afazja nabyta</a:t>
            </a:r>
          </a:p>
          <a:p>
            <a:r>
              <a:rPr lang="pl-PL" dirty="0" smtClean="0"/>
              <a:t>Kryterium objawowe: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Afazja dziecięca typu ekspresyjnego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Afazja dziecięca typu percepcyjnego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Afazja typu ekspresyjno-percepcyjnego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5012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Afazja rozwojowa (wrodzona)</a:t>
            </a:r>
            <a:r>
              <a:rPr lang="pl-PL" dirty="0" smtClean="0"/>
              <a:t>, czyli specyficzne zaburzenia mowy w wyniku wrodzonej, okołoporodowej lub występującej w pierwszych miesiącach życia patologii ośrodkowego układu nerwowego (</a:t>
            </a:r>
            <a:r>
              <a:rPr lang="pl-PL" dirty="0" err="1" smtClean="0"/>
              <a:t>oun</a:t>
            </a:r>
            <a:r>
              <a:rPr lang="pl-PL" dirty="0" smtClean="0"/>
              <a:t>). Mowa dziecka nigdy nie rozwijała się prawidłowo. Termin „specyficzny” oznacza, że zaburzenia mowy nie są konsekwencją innych zaburzeń.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Afazja nabyta</a:t>
            </a:r>
            <a:r>
              <a:rPr lang="pl-PL" dirty="0" smtClean="0"/>
              <a:t> to zaburzenia rozwoju językowego w wyniku dysfunkcji mózgu występującej najwcześniej w 2 roku życia (i później). Dolna granica okresu nabycia dysfunkcji ma charakter umowny.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Afazja dziecięca typu ekspresyjnego: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Niewykształcenie lub zanik mowy przy dobrym jej rozumieniu</a:t>
            </a:r>
          </a:p>
          <a:p>
            <a:r>
              <a:rPr lang="pl-PL" dirty="0" smtClean="0"/>
              <a:t>Dzieci z afazją typu motorycznego dysponują pełnym inwentarzem fonemów</a:t>
            </a:r>
          </a:p>
          <a:p>
            <a:r>
              <a:rPr lang="pl-PL" dirty="0" smtClean="0"/>
              <a:t>Zaburzenia </a:t>
            </a:r>
            <a:r>
              <a:rPr lang="pl-PL" b="1" dirty="0" smtClean="0"/>
              <a:t>praksji </a:t>
            </a:r>
            <a:r>
              <a:rPr lang="pl-PL" dirty="0" smtClean="0"/>
              <a:t>( zaburzenie w sterowaniu złożonym ruchem artykulacyjnym) i </a:t>
            </a:r>
            <a:r>
              <a:rPr lang="pl-PL" b="1" dirty="0" smtClean="0"/>
              <a:t>kinestezji </a:t>
            </a:r>
            <a:r>
              <a:rPr lang="pl-PL" dirty="0" smtClean="0"/>
              <a:t>( czucie ułożenia narządów artykulacyjnych</a:t>
            </a:r>
            <a:r>
              <a:rPr lang="pl-PL" dirty="0"/>
              <a:t>)</a:t>
            </a:r>
            <a:endParaRPr lang="pl-PL" dirty="0" smtClean="0"/>
          </a:p>
          <a:p>
            <a:r>
              <a:rPr lang="pl-PL" dirty="0" smtClean="0"/>
              <a:t>Obserwujemy zaburzenia planowania, kontroli przebiegu, koordynacji czynności mowy</a:t>
            </a:r>
          </a:p>
          <a:p>
            <a:r>
              <a:rPr lang="pl-PL" dirty="0" smtClean="0"/>
              <a:t>Duża zmienność w sposobie wypowiadania słów, poszukiwanie ich właściwej struktury (np. manekin- </a:t>
            </a:r>
            <a:r>
              <a:rPr lang="pl-PL" dirty="0" err="1" smtClean="0"/>
              <a:t>menekin</a:t>
            </a:r>
            <a:r>
              <a:rPr lang="pl-PL" dirty="0" smtClean="0"/>
              <a:t>, </a:t>
            </a:r>
            <a:r>
              <a:rPr lang="pl-PL" dirty="0" err="1" smtClean="0"/>
              <a:t>menokin</a:t>
            </a:r>
            <a:r>
              <a:rPr lang="pl-PL" dirty="0" smtClean="0"/>
              <a:t>)</a:t>
            </a:r>
          </a:p>
          <a:p>
            <a:r>
              <a:rPr lang="pl-PL" dirty="0" smtClean="0"/>
              <a:t>Dysfunkcje motoryki małej, dużej i narządów mownych</a:t>
            </a:r>
          </a:p>
          <a:p>
            <a:r>
              <a:rPr lang="pl-PL" dirty="0" smtClean="0"/>
              <a:t>Zaburzenia lateralizacji, koordynacji i precyzji ruchów</a:t>
            </a:r>
          </a:p>
          <a:p>
            <a:r>
              <a:rPr lang="pl-PL" dirty="0" smtClean="0"/>
              <a:t>Ubogi słownik czynny </a:t>
            </a:r>
          </a:p>
          <a:p>
            <a:r>
              <a:rPr lang="pl-PL" dirty="0" smtClean="0"/>
              <a:t>Trudności w swobodnym konstruowaniu wypowiedzi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701</TotalTime>
  <Words>1381</Words>
  <Application>Microsoft Office PowerPoint</Application>
  <PresentationFormat>Pokaz na ekranie (4:3)</PresentationFormat>
  <Paragraphs>147</Paragraphs>
  <Slides>39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0" baseType="lpstr">
      <vt:lpstr>Bogaty</vt:lpstr>
      <vt:lpstr>UCZEŃ Z AFAZJĄ</vt:lpstr>
      <vt:lpstr>ROLA JĘZYKA </vt:lpstr>
      <vt:lpstr>AFAZJA DZIECIĘCA</vt:lpstr>
      <vt:lpstr>O afazji dziecięcej mówi się :</vt:lpstr>
      <vt:lpstr>ETIOLOGIA:</vt:lpstr>
      <vt:lpstr>KRYTERIA PODZIAŁU:</vt:lpstr>
      <vt:lpstr>Slajd 7</vt:lpstr>
      <vt:lpstr>Slajd 8</vt:lpstr>
      <vt:lpstr>Afazja dziecięca typu ekspresyjnego:</vt:lpstr>
      <vt:lpstr>Typowe zjawiska dla afazji motorycznej:</vt:lpstr>
      <vt:lpstr>Slajd 11</vt:lpstr>
      <vt:lpstr>Afazja dziecięca typu percepcyjnego:</vt:lpstr>
      <vt:lpstr>Zaburzenia językowe w afazji percepcyjnej:</vt:lpstr>
      <vt:lpstr>WARUNKI PRAWIDŁOWEJ DIAGNOZY</vt:lpstr>
      <vt:lpstr>Badanie słuchu: </vt:lpstr>
      <vt:lpstr>Badanie psychologiczne</vt:lpstr>
      <vt:lpstr>Badanie pedagogiczne :</vt:lpstr>
      <vt:lpstr>BADANIE NEUROLOGICZNE:</vt:lpstr>
      <vt:lpstr>Badanie logopedyczne:</vt:lpstr>
      <vt:lpstr>Testy do badania afazji</vt:lpstr>
      <vt:lpstr>Slajd 21</vt:lpstr>
      <vt:lpstr>DZIEWCZYNKA POKAZUJE KREDKĘ WIDELCEM.</vt:lpstr>
      <vt:lpstr>Pani pokazuje panu chłopca.</vt:lpstr>
      <vt:lpstr>Dziewczynka ani nie siedzi, ani nie pije.</vt:lpstr>
      <vt:lpstr>Slajd 25</vt:lpstr>
      <vt:lpstr>Objawy współwystępujące</vt:lpstr>
      <vt:lpstr>Terapia: </vt:lpstr>
      <vt:lpstr>Slajd 28</vt:lpstr>
      <vt:lpstr>ĆWICZENIA LEWOPÓKULOWE:</vt:lpstr>
      <vt:lpstr>Slajd 30</vt:lpstr>
      <vt:lpstr>PROGESTY - metoda prostych gestów</vt:lpstr>
      <vt:lpstr>ELEKTROSTYMULACJA</vt:lpstr>
      <vt:lpstr>Elektrostymulator </vt:lpstr>
      <vt:lpstr>KINESIOTAPING LOGOPEDYCZNY</vt:lpstr>
      <vt:lpstr>Aplikacja plastra na międzyzębowość</vt:lpstr>
      <vt:lpstr>Jak wspierać dziecko afatyczne</vt:lpstr>
      <vt:lpstr>Slajd 37</vt:lpstr>
      <vt:lpstr>rokowania</vt:lpstr>
      <vt:lpstr>Slajd 39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UCZEŃ Z AFAZJĄ</dc:title>
  <dc:creator>Marlenka</dc:creator>
  <cp:lastModifiedBy>PawałP85</cp:lastModifiedBy>
  <cp:revision>111</cp:revision>
  <cp:lastPrinted>2023-03-01T15:42:31Z</cp:lastPrinted>
  <dcterms:created xsi:type="dcterms:W3CDTF">2023-02-05T16:56:13Z</dcterms:created>
  <dcterms:modified xsi:type="dcterms:W3CDTF">2023-03-01T19:45:01Z</dcterms:modified>
</cp:coreProperties>
</file>