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0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8" r:id="rId8"/>
    <p:sldId id="261" r:id="rId9"/>
    <p:sldId id="262" r:id="rId10"/>
    <p:sldId id="263" r:id="rId11"/>
    <p:sldId id="267" r:id="rId12"/>
    <p:sldId id="264" r:id="rId13"/>
    <p:sldId id="265" r:id="rId14"/>
    <p:sldId id="266" r:id="rId15"/>
    <p:sldId id="270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150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87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58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1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6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28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505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0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686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39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97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54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pp.poradnialubartow.pl/wp-content/uploads/2016/01/Zg%C5%82oszenie-dziecka-do-poradni-2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pp.poradnialubartow.pl/wp-content/uploads/2016/01/wniosek-o-wydanie-opinii-2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CB0CD7-A6BA-4E3B-BE0E-A2E38B207F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br>
              <a:rPr lang="pl-PL" dirty="0"/>
            </a:br>
            <a:r>
              <a:rPr lang="pl-PL" sz="5300" dirty="0"/>
              <a:t>Dostosowanie wymagań dla ucznia ze specyficznymi trudnościami w uczeniu się.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2B7B065-6C15-4921-AEFF-3CD83A772A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Poradnia Psychologiczno-Pedagogiczna w Lubartowie</a:t>
            </a:r>
          </a:p>
          <a:p>
            <a:r>
              <a:rPr lang="pl-PL" dirty="0"/>
              <a:t>mgr Monika Dybała, mgr Patrycja Walenciuk</a:t>
            </a:r>
          </a:p>
        </p:txBody>
      </p:sp>
    </p:spTree>
    <p:extLst>
      <p:ext uri="{BB962C8B-B14F-4D97-AF65-F5344CB8AC3E}">
        <p14:creationId xmlns:p14="http://schemas.microsoft.com/office/powerpoint/2010/main" val="4142477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F1394D-FBA3-4D87-B433-F37F1187B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856" y="1123836"/>
            <a:ext cx="3234864" cy="4601183"/>
          </a:xfrm>
        </p:spPr>
        <p:txBody>
          <a:bodyPr/>
          <a:lstStyle/>
          <a:p>
            <a:r>
              <a:rPr lang="pl-PL" dirty="0"/>
              <a:t>Indywidualizacja wymagań w klasach I-III (ryzyko dysleksji)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B5BFDE-FD1A-4860-AA70-15CCF67D3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       </a:t>
            </a:r>
            <a:r>
              <a:rPr lang="pl-PL" b="1" i="1" u="sng" dirty="0"/>
              <a:t>Ze względu na trudności w pisaniu (błędy ortograficzne</a:t>
            </a:r>
            <a:r>
              <a:rPr lang="pl-PL" i="1" u="sng" dirty="0"/>
              <a:t>)</a:t>
            </a:r>
          </a:p>
          <a:p>
            <a:pPr lvl="0"/>
            <a:r>
              <a:rPr lang="pl-PL" dirty="0"/>
              <a:t>Opisowe oceniania prac pisemnych z uwzględnieniem rodzaju i liczby charakterystycznych błędów poprawności ortograficznej.</a:t>
            </a:r>
          </a:p>
          <a:p>
            <a:pPr lvl="0"/>
            <a:r>
              <a:rPr lang="pl-PL" dirty="0"/>
              <a:t>Zwracanie uwagi na rodzaj popełnianych błędów, ustalenie sposobu ich korekty.</a:t>
            </a:r>
          </a:p>
          <a:p>
            <a:pPr lvl="0"/>
            <a:r>
              <a:rPr lang="pl-PL" dirty="0"/>
              <a:t>Zachęcanie do każdorazowego sprawdzania napisanych tekstów oraz korzystanie ze słownika ortograficznego, również na lekcji.</a:t>
            </a:r>
          </a:p>
          <a:p>
            <a:pPr lvl="0"/>
            <a:r>
              <a:rPr lang="pl-PL" dirty="0"/>
              <a:t>Wydłużenie czasu na przygotowanie się do dyktanda - wcześniejsze podanie trudniejszych wyrazów, a nawet </a:t>
            </a:r>
            <a:r>
              <a:rPr lang="pl-PL"/>
              <a:t>wybranych zdań</a:t>
            </a:r>
            <a:r>
              <a:rPr lang="pl-PL" dirty="0"/>
              <a:t>, które wystąpią w dyktandzie.</a:t>
            </a:r>
          </a:p>
          <a:p>
            <a:r>
              <a:rPr lang="pl-PL" b="1" dirty="0"/>
              <a:t> </a:t>
            </a:r>
            <a:r>
              <a:rPr lang="pl-PL" dirty="0"/>
              <a:t>Po napisaniu przez dziecko dyktanda dać mu  dodatkowy czas na przeanalizowanie dyktanda, poprawienie zauważonych błędów.</a:t>
            </a:r>
          </a:p>
        </p:txBody>
      </p:sp>
    </p:spTree>
    <p:extLst>
      <p:ext uri="{BB962C8B-B14F-4D97-AF65-F5344CB8AC3E}">
        <p14:creationId xmlns:p14="http://schemas.microsoft.com/office/powerpoint/2010/main" val="3854866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04A20F-2F00-4C45-97FB-2F975A30E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260990" cy="4601183"/>
          </a:xfrm>
        </p:spPr>
        <p:txBody>
          <a:bodyPr/>
          <a:lstStyle/>
          <a:p>
            <a:r>
              <a:rPr lang="pl-PL" dirty="0"/>
              <a:t>Indywidualizacja wymagań w klasach I-III (ryzyko dysleksji)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47AD13-43FA-4805-8985-D5AC9B030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b="1" dirty="0"/>
          </a:p>
          <a:p>
            <a:pPr marL="0" indent="0">
              <a:buNone/>
            </a:pPr>
            <a:r>
              <a:rPr lang="pl-PL" b="1" i="1" u="sng" dirty="0"/>
              <a:t>Ze względu na trudności w pisaniu wynikających z  obniżonego poziomu graficznego pisma:</a:t>
            </a:r>
          </a:p>
          <a:p>
            <a:r>
              <a:rPr lang="pl-PL" dirty="0"/>
              <a:t>Zastosowanie opisowego oceniania do oceny prac pisemnych.</a:t>
            </a:r>
          </a:p>
          <a:p>
            <a:pPr lvl="0"/>
            <a:r>
              <a:rPr lang="pl-PL" dirty="0"/>
              <a:t>Dostosowanie tempa pracy oraz stopnia trudności do możliwości grafomotorycznych ucznia.</a:t>
            </a:r>
          </a:p>
          <a:p>
            <a:pPr lvl="0"/>
            <a:r>
              <a:rPr lang="pl-PL" dirty="0"/>
              <a:t>Wydłużenie czasu na pisanie w kartach pracy, na sprawdzianach, testach oraz podczas przepisywania z książki czy tablicy, by dziecko miało szansę wykonać wszystkie zadania.</a:t>
            </a:r>
          </a:p>
          <a:p>
            <a:pPr lvl="0"/>
            <a:r>
              <a:rPr lang="pl-PL" dirty="0"/>
              <a:t>Zachęcanie do stosowania różnorodnych narzędzi pisarskich, np. nasadek, długopisów ścieralnych.</a:t>
            </a:r>
          </a:p>
          <a:p>
            <a:pPr lvl="0"/>
            <a:r>
              <a:rPr lang="pl-PL" dirty="0"/>
              <a:t>Sprawdzanie czy dziecko w sposób prawidłowy zapisało pracę domową.</a:t>
            </a:r>
          </a:p>
          <a:p>
            <a:endParaRPr lang="pl-PL" b="1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2060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4356C1-4724-47D5-BB61-6A4B4570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Dostosowanie wymagań dla uczniów klas IV-VIII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1F74AA-3D4A-49EF-A384-733EEA42B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endParaRPr lang="pl-PL" b="1" u="sng" dirty="0"/>
          </a:p>
          <a:p>
            <a:pPr marL="0" indent="0" fontAlgn="base">
              <a:buNone/>
            </a:pPr>
            <a:r>
              <a:rPr lang="pl-PL" b="1" i="1" u="sng" dirty="0"/>
              <a:t>Ze względu na błędy w zapisie wyrazów i trudności w pisaniu wskazane jest:</a:t>
            </a:r>
            <a:endParaRPr lang="pl-PL" i="1" dirty="0"/>
          </a:p>
          <a:p>
            <a:pPr lvl="0" fontAlgn="base"/>
            <a:r>
              <a:rPr lang="pl-PL" dirty="0"/>
              <a:t>odrębne ocenianie merytorycznej strony pracy i  poprawności pisowni stosując łagodniejsze kryteria oceniania uwzględniające specyficzne trudności w uczeniu się, </a:t>
            </a:r>
          </a:p>
          <a:p>
            <a:pPr lvl="0" fontAlgn="base"/>
            <a:r>
              <a:rPr lang="pl-PL" dirty="0"/>
              <a:t>ocenianie wkładu pracy w opanowanie poprawnej pisowni a nie jej efektów, które przy głębokich zaburzeniach są nieadekwatne do włożonego wysiłku ,</a:t>
            </a:r>
          </a:p>
          <a:p>
            <a:pPr lvl="0" fontAlgn="base"/>
            <a:r>
              <a:rPr lang="pl-PL" dirty="0"/>
              <a:t>najwłaściwsze jest  opisowe ocenianie  poprawności ortograficznej (tzn. podanie ilości,  rodzaju błędów)  z zaleceniem ich poprawy;</a:t>
            </a:r>
          </a:p>
          <a:p>
            <a:pPr lvl="0"/>
            <a:r>
              <a:rPr lang="pl-PL" dirty="0"/>
              <a:t>częstsze sprawdzanie zeszytów szkolnych ucznia, ustalenie sposobu poprawy błędów, czuwanie nad wnikliwą ich poprawą, ocenianie poprawność i sposobu wykonania prac;</a:t>
            </a:r>
          </a:p>
          <a:p>
            <a:pPr lvl="0"/>
            <a:r>
              <a:rPr lang="pl-PL" dirty="0"/>
              <a:t>umożliwianie korzystania ze słowników ortograficznych;</a:t>
            </a:r>
          </a:p>
          <a:p>
            <a:pPr lvl="0"/>
            <a:r>
              <a:rPr lang="pl-PL" dirty="0"/>
              <a:t>w przypadku trudności w redagowaniu wypowiedzi pisemnych uczyć tworzenia schematów pracy, planowania kompozycji wypowiedzi (wstęp, rozwinięcie, zakończenie); pomagać w doborze argumentów, jak również odpowiednich wyrażeń i zwrotów;</a:t>
            </a:r>
          </a:p>
          <a:p>
            <a:pPr lvl="0"/>
            <a:r>
              <a:rPr lang="pl-PL" dirty="0"/>
              <a:t>podać uczniom jasne kryteria oceny prac pisemnych (wiedza, dobór argumentów, logika wywodu, treść, styl, kompozycja itd.);</a:t>
            </a:r>
          </a:p>
          <a:p>
            <a:pPr lvl="0"/>
            <a:r>
              <a:rPr lang="pl-PL" dirty="0"/>
              <a:t>wydłużyć czas  na prace pisemne.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1902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6A0EC9-970B-4AEB-B68B-C7FBA6A8E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Dostosowanie wymagań dla uczniów klas IV-VIII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6D4716-799C-47FF-9455-8F8BBF046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pl-PL" b="1" i="1" u="sng" dirty="0"/>
              <a:t>  Ze względu na niski poziom graficzny pisma:</a:t>
            </a:r>
            <a:endParaRPr lang="pl-PL" i="1" dirty="0"/>
          </a:p>
          <a:p>
            <a:pPr lvl="0"/>
            <a:r>
              <a:rPr lang="pl-PL" dirty="0"/>
              <a:t>nie należy  oceniać estetyki pisma, np. w zeszytach, pracach klasowych </a:t>
            </a:r>
          </a:p>
          <a:p>
            <a:pPr lvl="0"/>
            <a:r>
              <a:rPr lang="pl-PL" dirty="0"/>
              <a:t>wskazane jest akceptowanie pisma drukowanego, pisma na maszynie, komputerze, zwłaszcza prac obszernych (wypracowań, referatów).</a:t>
            </a:r>
          </a:p>
          <a:p>
            <a:pPr lvl="0"/>
            <a:r>
              <a:rPr lang="pl-PL" dirty="0"/>
              <a:t>w przypadku trudności z odczytaniem pracy  czytać wraz z uczniem lub odpytać ucznia ustnie;</a:t>
            </a:r>
          </a:p>
          <a:p>
            <a:pPr lvl="0"/>
            <a:r>
              <a:rPr lang="pl-PL" dirty="0"/>
              <a:t>wydłużyć czas  na prace pisemne.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6822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DB60B0-6F56-4455-9B55-05A210647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Dostosowanie wymagań dla uczniów klas IV-VIII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A9282-2755-41D9-A435-8EFF3AF55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i="1" u="sng" dirty="0"/>
              <a:t>Ze względu na wolne tempo czytania i trudności w rozumieniu czytanych treści:</a:t>
            </a:r>
            <a:endParaRPr lang="pl-PL" i="1" dirty="0"/>
          </a:p>
          <a:p>
            <a:pPr lvl="0"/>
            <a:r>
              <a:rPr lang="pl-PL" dirty="0"/>
              <a:t>ograniczać czytanie obszernych lektur do rozdziałów istotnych ze względu na omawianą tematykę, akceptować korzystanie z nagrań fonicznych, w wyjątkowych przypadkach z ekranizacji, jako uzupełnienia samodzielnie przeczytanych rozdziałów.</a:t>
            </a:r>
          </a:p>
          <a:p>
            <a:pPr lvl="0"/>
            <a:r>
              <a:rPr lang="pl-PL" dirty="0"/>
              <a:t>uwzględniać trudności w rozumieniu treści, szczególnie podczas samodzielnej pracy z tekstem; dawać więcej czasu na przeczytanie poleceń i tekstów, instruować lub zalecać przeczytanie tekstu wcześniej w domu;</a:t>
            </a:r>
          </a:p>
          <a:p>
            <a:pPr lvl="0"/>
            <a:r>
              <a:rPr lang="pl-PL" dirty="0"/>
              <a:t>nie wymagać od ucznia głośnego czytania przed klasa.</a:t>
            </a:r>
          </a:p>
          <a:p>
            <a:pPr marL="0" indent="0" fontAlgn="base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573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Publikacje książkowe</a:t>
            </a:r>
          </a:p>
        </p:txBody>
      </p:sp>
      <p:pic>
        <p:nvPicPr>
          <p:cNvPr id="1026" name="Picture 2" descr="https://ecsmedia.pl/c/dostosowanie-wymagan-edukacyjnych-do-indywidualnych-potrzeb-rozwojowych-i-mozliwosci-psychofizycznych-uczniow-2-etap-edukacyjny-b-iext6119521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36772" y="783772"/>
            <a:ext cx="3702234" cy="5170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5349" y="783771"/>
            <a:ext cx="3802091" cy="517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728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2919" y="1071155"/>
            <a:ext cx="2516407" cy="465386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sz="3200" b="1" i="1" u="sng" dirty="0"/>
              <a:t>Opinia specjalistyczna nie zwalnia ucznia od wymagań i dalszej  pracy lecz ma służyć ukierunkowaniu pomocy.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413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F8135B-4597-420E-A804-C07B3EFAD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Podstawy prawne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8845F0-A666-44D2-8345-62C097DC0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603804"/>
          </a:xfrm>
        </p:spPr>
        <p:txBody>
          <a:bodyPr>
            <a:normAutofit/>
          </a:bodyPr>
          <a:lstStyle/>
          <a:p>
            <a:pPr lvl="0">
              <a:buClr>
                <a:srgbClr val="40BAD2"/>
              </a:buClr>
            </a:pPr>
            <a:r>
              <a:rPr lang="pl-PL" i="1" dirty="0">
                <a:solidFill>
                  <a:srgbClr val="000000">
                    <a:lumMod val="65000"/>
                    <a:lumOff val="35000"/>
                  </a:srgbClr>
                </a:solidFill>
              </a:rPr>
              <a:t>Ustawa z dnia 14 grudnia 2016 r. - Prawo oświatowe (Dz. U. 2017r./poz. 59 ze zmianami)</a:t>
            </a:r>
            <a:endParaRPr lang="pl-PL" i="1" dirty="0">
              <a:latin typeface="+mj-lt"/>
            </a:endParaRPr>
          </a:p>
          <a:p>
            <a:r>
              <a:rPr lang="pl-PL" i="1" dirty="0">
                <a:latin typeface="+mj-lt"/>
              </a:rPr>
              <a:t>Rozporządzenie Ministra Edukacji Narodowej z dnia 9 sierpnia 2017 r. w sprawie zasad organizacji i udzielania pomocy psychologiczno-pedagogicznej w publicznych przedszkolach, szkołach i placówkach (tekst jednolity; Dz. U. 2020r./poz. 1280)</a:t>
            </a:r>
          </a:p>
          <a:p>
            <a:r>
              <a:rPr lang="pl-PL" i="1" dirty="0">
                <a:latin typeface="+mj-lt"/>
              </a:rPr>
              <a:t>Rozporządzenie Ministra Edukacji Narodowej z dnia 1 lutego 2013r. w sprawie szczegółowych zasad działania publicznych poradni psychologiczno-pedagogicznych, w tym publicznych poradni specjalistycznych (Dz. U. 2013 poz. 199, ze zmianami).</a:t>
            </a:r>
            <a:endParaRPr lang="pl-PL" dirty="0">
              <a:latin typeface="+mj-lt"/>
            </a:endParaRPr>
          </a:p>
          <a:p>
            <a:r>
              <a:rPr lang="pl-PL" i="1" dirty="0">
                <a:latin typeface="+mj-lt"/>
              </a:rPr>
              <a:t>Rozporządzenie Ministra Edukacji Narodowej z dnia 17 marca 2017r. w sprawie szczegółowej organizacji publicznych szkół i publicznych przedszkoli (Dz.U. z 2017r. poz. 649).</a:t>
            </a:r>
            <a:endParaRPr lang="pl-PL" dirty="0">
              <a:latin typeface="+mj-lt"/>
            </a:endParaRPr>
          </a:p>
          <a:p>
            <a:r>
              <a:rPr lang="pl-PL" i="1" dirty="0">
                <a:latin typeface="+mj-lt"/>
              </a:rPr>
              <a:t>Rozporządzenie Ministra Edukacji Narodowej z dnia 22 lutego 2019r. w sprawie oceniania, klasyfikowania i promowania uczniów i słuchaczy w szkołach publicznych (Dz.U. 2019 poz. 373).</a:t>
            </a:r>
            <a:endParaRPr lang="pl-PL" dirty="0">
              <a:latin typeface="+mj-lt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9412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2AFD84-5844-49FE-84C1-326E641BB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Procedura wydawania opinii o specyficznych trudnościach w uczeniu się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6768DA-A1F0-4B73-980F-81D0A3491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536692"/>
          </a:xfrm>
        </p:spPr>
        <p:txBody>
          <a:bodyPr>
            <a:normAutofit/>
          </a:bodyPr>
          <a:lstStyle/>
          <a:p>
            <a:r>
              <a:rPr lang="pl-PL" dirty="0"/>
              <a:t>Podstawą rozpoczęcia postępowania diagnostycznego jest własnoręcznie wypełnione przez rodziców lub pełnoletniego ucznia </a:t>
            </a:r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„Zgłoszenie rodziców/pełnoletniego ucznia </a:t>
            </a:r>
            <a:b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 przeprowadzenie badania w poradni psychologiczno-pedagogicznej</a:t>
            </a:r>
            <a:r>
              <a:rPr lang="pl-PL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”</a:t>
            </a:r>
            <a:r>
              <a:rPr lang="pl-PL" dirty="0">
                <a:solidFill>
                  <a:srgbClr val="0070C0"/>
                </a:solidFill>
              </a:rPr>
              <a:t> </a:t>
            </a:r>
          </a:p>
          <a:p>
            <a:pPr lvl="0" fontAlgn="base"/>
            <a:r>
              <a:rPr lang="pl-PL" dirty="0"/>
              <a:t>Wymagane jest dołączenie do zgłoszenia o przeprowadzenie badania: opinii nauczyciela języka polskiego lub matematyki i innych specjalistów pracujących z uczniem.</a:t>
            </a:r>
          </a:p>
          <a:p>
            <a:pPr lvl="0" fontAlgn="base"/>
            <a:r>
              <a:rPr lang="pl-PL" dirty="0"/>
              <a:t>Wymagane jest, aby rodzice lub pełnoletni uczeń dołączyli do wniosku wytwory pisemne ucznia (zeszyty, dyktanda, sprawdziany i inne wytwory oraz dokumentację pracy terapeutycznej) oraz świadectwa szkolne od początku nauki w szkole podstawowej.</a:t>
            </a:r>
          </a:p>
          <a:p>
            <a:pPr lvl="0"/>
            <a:r>
              <a:rPr lang="pl-PL" dirty="0"/>
              <a:t>Poradnia może wymagać od rodzica zaświadczenia lekarskiego o stanie zdrowia, zawierającego informacje niezbędne do wydania opinii, np. informacji od neurologa o wykluczeniu organicznego podłoża trudności szkolnych. </a:t>
            </a:r>
          </a:p>
        </p:txBody>
      </p:sp>
    </p:spTree>
    <p:extLst>
      <p:ext uri="{BB962C8B-B14F-4D97-AF65-F5344CB8AC3E}">
        <p14:creationId xmlns:p14="http://schemas.microsoft.com/office/powerpoint/2010/main" val="2616321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1079B7-440B-4CCE-8640-0F01B8FD9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Procedura wydawania opinii o specyficznych trudnościach w uczeniu się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3AE4BE-8F06-4636-AA89-9BF5DC389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/>
              <a:t>Pierwsza diagnoza mająca na celu rozpoznanie u ucznia ryzyka wystąpienia specyficznych trudności w uczeniu się powinna być przeprowadzona w klasach I-III (I etap edukacyjny).</a:t>
            </a:r>
          </a:p>
          <a:p>
            <a:pPr lvl="0" fontAlgn="base"/>
            <a:r>
              <a:rPr lang="pl-PL" dirty="0"/>
              <a:t>Podczas następnego badania dziecko może otrzymać opinię o specyficznych trudnościach w uczeniu się. Wskazane jest wykazanie się pracą nad poprawą pisania/czytania oraz znajomością zasad pisowni ortograficznej. </a:t>
            </a:r>
          </a:p>
          <a:p>
            <a:pPr lvl="0" fontAlgn="base"/>
            <a:r>
              <a:rPr lang="pl-PL" dirty="0"/>
              <a:t>Poradnia wydaje </a:t>
            </a:r>
            <a:r>
              <a:rPr lang="pl-PL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opinię na pisemny wniosek rodziców lub pełnoletniego ucznia</a:t>
            </a:r>
            <a:r>
              <a:rPr lang="pl-PL" dirty="0"/>
              <a:t>.</a:t>
            </a:r>
          </a:p>
          <a:p>
            <a:pPr lvl="0" fontAlgn="base"/>
            <a:r>
              <a:rPr lang="pl-PL" dirty="0"/>
              <a:t>Opinia o specyficznych trudnościach w uczeniu się może być wydana uczniowi </a:t>
            </a:r>
            <a:r>
              <a:rPr lang="pl-PL" b="1" u="sng" dirty="0"/>
              <a:t>nie wcześniej niż po ukończeniu klasy III szkoły podstawowej i nie później niż do ukończenia szkoły podstawowej</a:t>
            </a:r>
            <a:r>
              <a:rPr lang="pl-PL" b="1" baseline="30000" dirty="0">
                <a:sym typeface="Symbol" panose="05050102010706020507" pitchFamily="18" charset="2"/>
              </a:rPr>
              <a:t>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5350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4756BE-53A9-418F-93AD-90C8D6BA8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Procedura</a:t>
            </a:r>
            <a:br>
              <a:rPr lang="pl-PL" dirty="0"/>
            </a:br>
            <a:r>
              <a:rPr lang="pl-PL" dirty="0"/>
              <a:t>wydawania opinii o specyficznych trudnościach w uczeniu się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4AEF1C-C713-41A3-A57A-F2E5BA1E7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pl-PL" b="1" u="sng" dirty="0"/>
              <a:t>Opinia może być wydana po ukończeniu szkoły podstawowej w szczególnych przypadkach.</a:t>
            </a:r>
            <a:r>
              <a:rPr lang="pl-PL" dirty="0"/>
              <a:t> Dotyczy to uczniów, u których z różnych przyczyn niemożliwe było wydanie opinii w terminie ustawowym lub w przypadku których zachodzą inne uzasadnione, niezależne od ucznia okoliczności, uniemożliwiające wydanie takiej opinii. W takiej sytuacji opinia o specyficznych trudnościach w uczeniu się może być wydana uczniowi szkoły ponadpodstawowej w następującym trybie:</a:t>
            </a:r>
          </a:p>
          <a:p>
            <a:pPr lvl="0" fontAlgn="base"/>
            <a:r>
              <a:rPr lang="pl-PL" dirty="0"/>
              <a:t>nauczyciel bądź specjalista pracujący z uczniem w szkole, po uzyskaniu zgody rodziców/pełnoletniego ucznia lub na wniosek rodziców/pełnoletniego ucznia składa do dyrektora szkoły wniosek wraz z uzasadnieniem;</a:t>
            </a:r>
          </a:p>
          <a:p>
            <a:pPr lvl="0" fontAlgn="base"/>
            <a:r>
              <a:rPr lang="pl-PL" dirty="0"/>
              <a:t>dyrektor zasięga w tej sprawie opinii rady pedagogicznej;</a:t>
            </a:r>
          </a:p>
          <a:p>
            <a:pPr lvl="0" fontAlgn="base"/>
            <a:r>
              <a:rPr lang="pl-PL" dirty="0"/>
              <a:t>dyrektor szkoły składa wniosek wraz z uzasadnieniem oraz opinią rady pedagogicznej do poradni psychologiczno-pedagogicznej oraz informuje o tym fakcie rodziców/ pełnoletniego ucznia;</a:t>
            </a:r>
          </a:p>
          <a:p>
            <a:pPr lvl="0" fontAlgn="base"/>
            <a:r>
              <a:rPr lang="pl-PL" dirty="0"/>
              <a:t>rodzice z uczniem lub pełnoletni uczeń zgłaszają się do poradni psychologiczno- pedagogicznej w celu przeprowadzenia postępowania diagnostycznego i wydania opinii.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7882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5F8F58-3059-492A-84D0-D830807AB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Procedura</a:t>
            </a:r>
            <a:br>
              <a:rPr lang="pl-PL" dirty="0"/>
            </a:br>
            <a:r>
              <a:rPr lang="pl-PL" dirty="0"/>
              <a:t>wydawania opinii o specyficznych trudnościach w uczeniu się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61CA56-00E6-4733-9AC3-28A4A0D33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234892"/>
            <a:ext cx="7315200" cy="6367244"/>
          </a:xfrm>
        </p:spPr>
        <p:txBody>
          <a:bodyPr/>
          <a:lstStyle/>
          <a:p>
            <a:r>
              <a:rPr lang="pl-PL" b="1" dirty="0"/>
              <a:t>Poradnia Psychologiczno-Pedagogiczna informuje, iż nie ma możliwości rozpoznania dysleksji rozwojowej i dyskalkulii oraz wydania opinii o specyficznych trudnościach w uczeniu się w klasie VIII szkoły podstawowej oraz klasie IV szkoły ponadpodstawowej jeśli uczeń zgłasza się na badania do poradni po raz pierwszy.</a:t>
            </a:r>
          </a:p>
          <a:p>
            <a:r>
              <a:rPr lang="pl-PL" b="1" dirty="0"/>
              <a:t>Podyktowane jest to rzetelnością procesu diagnostycznego, który wymaga min. 2 lata ze względu na konieczność przeprowadzenia badań kontrolnych po ok. roku, a między jednym badaniem a drugim powinna być prowadzona praca terapeutyczna.</a:t>
            </a:r>
          </a:p>
        </p:txBody>
      </p:sp>
    </p:spTree>
    <p:extLst>
      <p:ext uri="{BB962C8B-B14F-4D97-AF65-F5344CB8AC3E}">
        <p14:creationId xmlns:p14="http://schemas.microsoft.com/office/powerpoint/2010/main" val="3443609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 rozpoznaje się dysleksji rozwojowej, gdy trudności w czytaniu i pisaniu: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  są jedynie wynikiem złego funkcjonowania narządów zmysłu (niedosłuchem lub wadą wzroku); </a:t>
            </a:r>
          </a:p>
          <a:p>
            <a:r>
              <a:rPr lang="pl-PL" dirty="0"/>
              <a:t> należą do zespołu symptomów inteligencji niższej niż przeciętna;</a:t>
            </a:r>
          </a:p>
          <a:p>
            <a:r>
              <a:rPr lang="pl-PL" dirty="0"/>
              <a:t> wynikają z upośledzenia umysłowego,</a:t>
            </a:r>
          </a:p>
          <a:p>
            <a:r>
              <a:rPr lang="pl-PL" dirty="0"/>
              <a:t> są skutkiem schorzenia neurologicznego (mózgowe porażenie dziecięce, epilepsja); </a:t>
            </a:r>
          </a:p>
          <a:p>
            <a:r>
              <a:rPr lang="pl-PL" dirty="0"/>
              <a:t> są wyłącznie wynikiem zaniedbania środowiskowego i błędów dydaktycznych.</a:t>
            </a:r>
          </a:p>
        </p:txBody>
      </p:sp>
    </p:spTree>
    <p:extLst>
      <p:ext uri="{BB962C8B-B14F-4D97-AF65-F5344CB8AC3E}">
        <p14:creationId xmlns:p14="http://schemas.microsoft.com/office/powerpoint/2010/main" val="2760318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0326EB-875A-4504-9790-C1C21444F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Opinia stwierdzająca występowanie specyficznych trudności w uczeniu uprawnia do:</a:t>
            </a:r>
            <a:br>
              <a:rPr lang="pl-PL" i="1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E5C610-FB85-4503-AE04-2DD760C40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dostosowania wymagań edukacyjnych do indywidualnych potrzeb</a:t>
            </a:r>
            <a:br>
              <a:rPr lang="pl-PL" dirty="0"/>
            </a:br>
            <a:r>
              <a:rPr lang="pl-PL" dirty="0"/>
              <a:t>rozwojowych i edukacyjnych oraz możliwości psychofizycznych ucznia;</a:t>
            </a:r>
          </a:p>
          <a:p>
            <a:pPr lvl="0"/>
            <a:r>
              <a:rPr lang="pl-PL" dirty="0"/>
              <a:t>objęcia ucznia pomocą psychologiczno-pedagogiczną;</a:t>
            </a:r>
          </a:p>
          <a:p>
            <a:pPr lvl="0"/>
            <a:r>
              <a:rPr lang="pl-PL" dirty="0"/>
              <a:t>dostosowania warunków egzaminów zewnętrznych – zgodnie z zasadami zawartymi w Komunikacie Centralnej Komisji Egzaminacyjnej;</a:t>
            </a:r>
          </a:p>
          <a:p>
            <a:pPr lvl="0" fontAlgn="base"/>
            <a:r>
              <a:rPr lang="pl-PL" dirty="0"/>
              <a:t>zwolnienia z nauki drugiego języka obcego w przypadku stwierdzenia głębokiej dysleksji rozwojowej.</a:t>
            </a:r>
          </a:p>
        </p:txBody>
      </p:sp>
    </p:spTree>
    <p:extLst>
      <p:ext uri="{BB962C8B-B14F-4D97-AF65-F5344CB8AC3E}">
        <p14:creationId xmlns:p14="http://schemas.microsoft.com/office/powerpoint/2010/main" val="2028919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EEACB1-F044-4254-BBBC-CD0EB8A19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211734" cy="4601183"/>
          </a:xfrm>
        </p:spPr>
        <p:txBody>
          <a:bodyPr/>
          <a:lstStyle/>
          <a:p>
            <a:r>
              <a:rPr lang="pl-PL" dirty="0"/>
              <a:t>Indywidualizacja wymagań w klasach I-III (ryzyko dysleksji)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273922-B849-4A9C-9BC7-D52D17BEB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	</a:t>
            </a:r>
            <a:r>
              <a:rPr lang="pl-PL" b="1" i="1" u="sng" dirty="0"/>
              <a:t>Ze względu na trudności w czytaniu</a:t>
            </a:r>
          </a:p>
          <a:p>
            <a:r>
              <a:rPr lang="pl-PL" dirty="0"/>
              <a:t>Aktualnie dziecko nie jest w stanie sprostać wymaganiom w zakresie sprawnego czytania, dlatego samodzielna praca z tekstem na lekcjach jest dla niego trudna i nie przynosi oczekiwanych efektów.</a:t>
            </a:r>
          </a:p>
          <a:p>
            <a:r>
              <a:rPr lang="pl-PL" dirty="0"/>
              <a:t>Z uwagi na niepoprawną technikę lub wolne tempo czytania zaleca się, by nie wymagać od dziecka głośnego czytania przed klasą, zamiast tego wskazane jest odpytywanie indywidualne.</a:t>
            </a:r>
          </a:p>
          <a:p>
            <a:pPr lvl="0"/>
            <a:r>
              <a:rPr lang="pl-PL" dirty="0"/>
              <a:t>Nieobniżanie oceny za wolne, nierówne, monotonne czytanie. Nieponaglanie przy całościowym, głośnym czytaniu.</a:t>
            </a:r>
          </a:p>
          <a:p>
            <a:pPr lvl="0"/>
            <a:r>
              <a:rPr lang="pl-PL" dirty="0"/>
              <a:t>Należy odpowiednio wcześnie informować dziecko o kolejności omawiania lektur, aby miało czas na ich przeczytanie.</a:t>
            </a:r>
          </a:p>
          <a:p>
            <a:r>
              <a:rPr lang="pl-PL" dirty="0"/>
              <a:t>Dostosowanie długości i trudności czytanego tekstu do tempa i możliwości indywidualnych dziecka.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7104797"/>
      </p:ext>
    </p:extLst>
  </p:cSld>
  <p:clrMapOvr>
    <a:masterClrMapping/>
  </p:clrMapOvr>
</p:sld>
</file>

<file path=ppt/theme/theme1.xml><?xml version="1.0" encoding="utf-8"?>
<a:theme xmlns:a="http://schemas.openxmlformats.org/drawingml/2006/main" name="Ramka">
  <a:themeElements>
    <a:clrScheme name="Ramka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amka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mk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TM03457475[[fn=Ramka]]</Template>
  <TotalTime>182</TotalTime>
  <Words>1471</Words>
  <Application>Microsoft Office PowerPoint</Application>
  <PresentationFormat>Panoramiczny</PresentationFormat>
  <Paragraphs>86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Corbel</vt:lpstr>
      <vt:lpstr>Symbol</vt:lpstr>
      <vt:lpstr>Wingdings 2</vt:lpstr>
      <vt:lpstr>Ramka</vt:lpstr>
      <vt:lpstr>  Dostosowanie wymagań dla ucznia ze specyficznymi trudnościami w uczeniu się.</vt:lpstr>
      <vt:lpstr>Podstawy prawne</vt:lpstr>
      <vt:lpstr>Procedura wydawania opinii o specyficznych trudnościach w uczeniu się</vt:lpstr>
      <vt:lpstr>Procedura wydawania opinii o specyficznych trudnościach w uczeniu się</vt:lpstr>
      <vt:lpstr>Procedura wydawania opinii o specyficznych trudnościach w uczeniu się</vt:lpstr>
      <vt:lpstr>Procedura wydawania opinii o specyficznych trudnościach w uczeniu się</vt:lpstr>
      <vt:lpstr>Nie rozpoznaje się dysleksji rozwojowej, gdy trudności w czytaniu i pisaniu: </vt:lpstr>
      <vt:lpstr>Opinia stwierdzająca występowanie specyficznych trudności w uczeniu uprawnia do: </vt:lpstr>
      <vt:lpstr>Indywidualizacja wymagań w klasach I-III (ryzyko dysleksji)</vt:lpstr>
      <vt:lpstr>Indywidualizacja wymagań w klasach I-III (ryzyko dysleksji)</vt:lpstr>
      <vt:lpstr>Indywidualizacja wymagań w klasach I-III (ryzyko dysleksji)</vt:lpstr>
      <vt:lpstr>Dostosowanie wymagań dla uczniów klas IV-VIII</vt:lpstr>
      <vt:lpstr>Dostosowanie wymagań dla uczniów klas IV-VIII</vt:lpstr>
      <vt:lpstr>Dostosowanie wymagań dla uczniów klas IV-VIII</vt:lpstr>
      <vt:lpstr>Publikacje książkowe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Dostosowanie wymagań dla ucznia ze specyficznymi trudnościami w uczeniu się.</dc:title>
  <dc:creator>Monika Dybała</dc:creator>
  <cp:lastModifiedBy>Monika Dybała</cp:lastModifiedBy>
  <cp:revision>24</cp:revision>
  <dcterms:created xsi:type="dcterms:W3CDTF">2023-02-15T08:11:58Z</dcterms:created>
  <dcterms:modified xsi:type="dcterms:W3CDTF">2023-02-22T15:46:42Z</dcterms:modified>
</cp:coreProperties>
</file>