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60" r:id="rId4"/>
    <p:sldId id="275" r:id="rId5"/>
    <p:sldId id="263" r:id="rId6"/>
    <p:sldId id="266" r:id="rId7"/>
    <p:sldId id="264" r:id="rId8"/>
    <p:sldId id="267" r:id="rId9"/>
    <p:sldId id="276" r:id="rId10"/>
    <p:sldId id="265" r:id="rId11"/>
    <p:sldId id="268" r:id="rId12"/>
    <p:sldId id="269" r:id="rId13"/>
    <p:sldId id="270" r:id="rId14"/>
    <p:sldId id="272" r:id="rId15"/>
    <p:sldId id="273" r:id="rId16"/>
    <p:sldId id="271" r:id="rId17"/>
    <p:sldId id="274" r:id="rId18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6/17/2021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szkola-od-nowa.pl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10294AF-EBCA-4E6A-BAC9-015415874F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dirty="0"/>
              <a:t>Działania wspierające uczniów i nauczycieli w powrocie do szkół po okresie nauczania zdalnego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625A7F9-50EE-4CB9-B6B4-96F334E4D1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just"/>
            <a:endParaRPr lang="pl-PL" dirty="0"/>
          </a:p>
          <a:p>
            <a:pPr algn="r"/>
            <a:r>
              <a:rPr lang="pl-PL" dirty="0"/>
              <a:t>Poradnia Psychologiczno-Pedagogiczna w Lubartowie</a:t>
            </a:r>
          </a:p>
        </p:txBody>
      </p:sp>
      <p:pic>
        <p:nvPicPr>
          <p:cNvPr id="4" name="Picture 2" descr="Koronawirus u dzieci - Centrum Medyczne Medicover">
            <a:extLst>
              <a:ext uri="{FF2B5EF4-FFF2-40B4-BE49-F238E27FC236}">
                <a16:creationId xmlns:a16="http://schemas.microsoft.com/office/drawing/2014/main" id="{93817F6A-12F1-40FE-ABFB-A37A2D7501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9061" y="4485326"/>
            <a:ext cx="3168352" cy="2031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8985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6619B35-3FF6-4E3D-8CF2-78031CE78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b="1" dirty="0"/>
              <a:t>Oferta działań wspierających</a:t>
            </a:r>
            <a:br>
              <a:rPr lang="pl-PL" sz="2000" b="1" dirty="0"/>
            </a:br>
            <a:r>
              <a:rPr lang="pl-PL" sz="2000" b="1" dirty="0"/>
              <a:t>PPP Lubartów</a:t>
            </a:r>
            <a:endParaRPr lang="pl-PL" sz="2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2BB52BE-F8CA-44E5-A0CA-D856E321E1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872065"/>
            <a:ext cx="8534400" cy="3615267"/>
          </a:xfrm>
        </p:spPr>
        <p:txBody>
          <a:bodyPr/>
          <a:lstStyle/>
          <a:p>
            <a:pPr lvl="0"/>
            <a:r>
              <a:rPr lang="pl-PL" b="1" dirty="0"/>
              <a:t>Program profilaktyczny „Poznaję, rozumiem, akceptuję”</a:t>
            </a:r>
          </a:p>
          <a:p>
            <a:pPr marL="0" lvl="0" indent="0" algn="just">
              <a:buNone/>
            </a:pPr>
            <a:r>
              <a:rPr lang="pl-PL" dirty="0"/>
              <a:t>Grupowe zajęcia  dla dzieci i młodzieży z klas IV-VIII w cyklach podstawowym 10 spotkań po 2 godziny lub rozszerzonym 20 spotkań po 2 godz., ukierunkowanego na promowanie właściwych strategii radzenia sobie z emocjami, stresem, wspomaganie kompetencji społecznych, przeciwdziałąjących takim problemom jak zachowania agresywne, opozycyjno-buntownicze, izolowanie się.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548180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6619B35-3FF6-4E3D-8CF2-78031CE78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b="1" dirty="0"/>
              <a:t>Oferta działań wspierających</a:t>
            </a:r>
            <a:br>
              <a:rPr lang="pl-PL" sz="2000" b="1" dirty="0"/>
            </a:br>
            <a:r>
              <a:rPr lang="pl-PL" sz="2000" b="1" dirty="0"/>
              <a:t>PPP Lubartów</a:t>
            </a:r>
            <a:endParaRPr lang="pl-PL" sz="2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2BB52BE-F8CA-44E5-A0CA-D856E321E1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863601"/>
            <a:ext cx="8534400" cy="3615267"/>
          </a:xfrm>
        </p:spPr>
        <p:txBody>
          <a:bodyPr/>
          <a:lstStyle/>
          <a:p>
            <a:pPr lvl="0"/>
            <a:r>
              <a:rPr lang="pl-PL" b="1" dirty="0"/>
              <a:t>„Spotkanie z Leonem”-zajęcia warsztatowe</a:t>
            </a:r>
          </a:p>
          <a:p>
            <a:pPr marL="0" lvl="0" indent="0" algn="just">
              <a:buNone/>
            </a:pPr>
            <a:r>
              <a:rPr lang="pl-PL" dirty="0"/>
              <a:t>Jest to cykl 10 spotkań trwających po 30/40min, prowadzonych przez psychologa lub pedagoga przeznaczony dla dzieci przedszkolnych (4-6). Program ma na celu wspieranie rozwoju emocjonalno-społecznego dzieci. W trakcie cyklu dzieci poznają bohatera Leona, który jest Kameleonem i wraz z nim przeżywają różne sytuacje z życia szkolnego i rodzinnego ucząc się rozpoznawać emocje im towarzyszące oraz sposobów na poradzenie sobie z nimi.</a:t>
            </a:r>
            <a:endParaRPr lang="en-GB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786894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6619B35-3FF6-4E3D-8CF2-78031CE78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b="1" dirty="0"/>
              <a:t>Oferta działań wspierających</a:t>
            </a:r>
            <a:br>
              <a:rPr lang="pl-PL" sz="2000" b="1" dirty="0"/>
            </a:br>
            <a:r>
              <a:rPr lang="pl-PL" sz="2000" b="1" dirty="0"/>
              <a:t>PPP Lubartów</a:t>
            </a:r>
            <a:endParaRPr lang="pl-PL" sz="2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2BB52BE-F8CA-44E5-A0CA-D856E321E1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895407"/>
            <a:ext cx="8534400" cy="3615267"/>
          </a:xfrm>
        </p:spPr>
        <p:txBody>
          <a:bodyPr/>
          <a:lstStyle/>
          <a:p>
            <a:pPr lvl="0"/>
            <a:r>
              <a:rPr lang="pl-PL" b="1" dirty="0"/>
              <a:t>„Bezpieczeństwo w Internecie „- zajęcia warsztatowe dla dzieci</a:t>
            </a:r>
          </a:p>
          <a:p>
            <a:pPr marL="0" lvl="0" indent="0" algn="just">
              <a:buNone/>
            </a:pPr>
            <a:r>
              <a:rPr lang="pl-PL" dirty="0"/>
              <a:t>Warsztat dla klas IV-VIII (czas trwania 2h). Jednorazowe trwające około 2h spotkanie z klasą.  Celem warsztatu jest uświadomienie dzieciom rodzajów zagrożeń wynikających z korzystania z nowych mediów oraz możliwości ich przeciwdziałania. Zwrócenie uwagi  na czas spędzany w Internecie oraz czynniki ochraniające przed uzależnieniem. </a:t>
            </a:r>
            <a:endParaRPr lang="en-GB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145991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6619B35-3FF6-4E3D-8CF2-78031CE78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b="1" dirty="0"/>
              <a:t>Oferta działań wspierających</a:t>
            </a:r>
            <a:br>
              <a:rPr lang="pl-PL" sz="2000" b="1" dirty="0"/>
            </a:br>
            <a:r>
              <a:rPr lang="pl-PL" sz="2000" b="1" dirty="0"/>
              <a:t>PPP Lubartów</a:t>
            </a:r>
            <a:endParaRPr lang="pl-PL" sz="2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2BB52BE-F8CA-44E5-A0CA-D856E321E1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895407"/>
            <a:ext cx="8534400" cy="3615267"/>
          </a:xfrm>
        </p:spPr>
        <p:txBody>
          <a:bodyPr/>
          <a:lstStyle/>
          <a:p>
            <a:pPr lvl="0"/>
            <a:r>
              <a:rPr lang="pl-PL" b="1" dirty="0"/>
              <a:t>„Trening pewności siebie”- zajęcia warsztatowe </a:t>
            </a:r>
          </a:p>
          <a:p>
            <a:pPr marL="0" lvl="0" indent="0" algn="just">
              <a:buNone/>
            </a:pPr>
            <a:r>
              <a:rPr lang="pl-PL" dirty="0"/>
              <a:t>Program warsztatowy dla dzieci z klas IV-VIII, czas trwania to 10h na grupę warsztatową. Program jest przeznaczony dla dzieci nieśmiałych oraz takich które doświadczają lub doświadczyły przemocy rówieśniczej. Celem programu jest przekazanie dzieciom wiedzy i umiejętności dotyczących sposobów radzenia sobie z nękaniem, wyśmiewaniem czy prześladowaniem. </a:t>
            </a:r>
            <a:endParaRPr lang="en-GB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693728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6619B35-3FF6-4E3D-8CF2-78031CE78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b="1" dirty="0"/>
              <a:t>Oferta działań wspierających</a:t>
            </a:r>
            <a:br>
              <a:rPr lang="pl-PL" sz="2000" b="1" dirty="0"/>
            </a:br>
            <a:r>
              <a:rPr lang="pl-PL" sz="2000" b="1" dirty="0"/>
              <a:t>PPP Lubartów</a:t>
            </a:r>
            <a:endParaRPr lang="pl-PL" sz="2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2BB52BE-F8CA-44E5-A0CA-D856E321E1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895407"/>
            <a:ext cx="8534400" cy="3615267"/>
          </a:xfrm>
        </p:spPr>
        <p:txBody>
          <a:bodyPr>
            <a:normAutofit fontScale="92500" lnSpcReduction="10000"/>
          </a:bodyPr>
          <a:lstStyle/>
          <a:p>
            <a:r>
              <a:rPr lang="pl-PL" b="1" dirty="0"/>
              <a:t>„Przełącz się na wartości” - </a:t>
            </a:r>
            <a:r>
              <a:rPr lang="pl-PL" dirty="0"/>
              <a:t>program profilaktyczny dla młodzieży</a:t>
            </a:r>
            <a:endParaRPr lang="en-GB" dirty="0"/>
          </a:p>
          <a:p>
            <a:pPr marL="0" indent="0" algn="just">
              <a:buNone/>
            </a:pPr>
            <a:r>
              <a:rPr lang="pl-PL" dirty="0"/>
              <a:t>Wspomaganie rozwoju wartości jako alternatywa uzależnień od substancji psychoaktywnych i uzależnień behawioralnych (program profilaktyczny dla młodzieży).</a:t>
            </a:r>
          </a:p>
          <a:p>
            <a:pPr marL="0" indent="0" algn="just">
              <a:buNone/>
            </a:pPr>
            <a:r>
              <a:rPr lang="pl-PL" dirty="0"/>
              <a:t>Proponowany program jest przeznaczony dla młodzieży (wiek 13-16). Adresowany jest do ogółu młodzieży, która w dobie dzisiejszych czasów narażona jest na zetknięcie się z różnymi zagrożeniami w postaci uzależnienia zarówno od substancji psychoaktywnych takich jak: papierosy, alkohol, narkotyki, w tym dopalacze oraz uzależnień behawioralnych takich jak np.: nadmierne korzystanie z mediów (uzależnienie od mediów społecznościowych, gier, pornografii), hazard, zakupoholizm, nadmierna dbałość o wygląd).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845573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6619B35-3FF6-4E3D-8CF2-78031CE78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b="1" dirty="0"/>
              <a:t>Oferta działań wspierających</a:t>
            </a:r>
            <a:br>
              <a:rPr lang="pl-PL" sz="2000" b="1" dirty="0"/>
            </a:br>
            <a:r>
              <a:rPr lang="pl-PL" sz="2000" b="1" dirty="0"/>
              <a:t>PPP Lubartów</a:t>
            </a:r>
            <a:endParaRPr lang="pl-PL" sz="2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2BB52BE-F8CA-44E5-A0CA-D856E321E1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981904"/>
            <a:ext cx="8534400" cy="3615267"/>
          </a:xfrm>
        </p:spPr>
        <p:txBody>
          <a:bodyPr>
            <a:normAutofit/>
          </a:bodyPr>
          <a:lstStyle/>
          <a:p>
            <a:pPr lvl="0"/>
            <a:r>
              <a:rPr lang="pl-PL" b="1" dirty="0"/>
              <a:t>„Bezpieczeństwo w Internecie „- </a:t>
            </a:r>
            <a:r>
              <a:rPr lang="pl-PL" dirty="0"/>
              <a:t>prezentacja </a:t>
            </a:r>
            <a:r>
              <a:rPr lang="pl-PL" dirty="0" err="1"/>
              <a:t>psychoedukacyjna</a:t>
            </a:r>
            <a:r>
              <a:rPr lang="pl-PL" dirty="0"/>
              <a:t> dla rodziców</a:t>
            </a:r>
          </a:p>
          <a:p>
            <a:pPr marL="0" lvl="0" indent="0" algn="just">
              <a:buNone/>
            </a:pPr>
            <a:r>
              <a:rPr lang="pl-PL" dirty="0"/>
              <a:t>Prezentacja multimedialna dla rodziców w formie online z komentarzem psychologów z poradni. Prezentacje można odtworzyć np. na wywiadówce dla rodziców lub rozesłać rodzicom mailowo. Celem prezentacji jest uświadomienie rodzicom zagrożeń wynikających z nadmiernego korzystania z Internetu przez dzieci. Ponadto w prezentacji zawarto informacje dotyczące czasu korzystania przez dzieci z mediów oraz sposoby na uchronienie dziecka przed uzależnieniem.</a:t>
            </a:r>
            <a:endParaRPr lang="en-GB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692438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6619B35-3FF6-4E3D-8CF2-78031CE78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b="1" dirty="0"/>
              <a:t>Oferta działań wspierających</a:t>
            </a:r>
            <a:br>
              <a:rPr lang="pl-PL" sz="2000" b="1" dirty="0"/>
            </a:br>
            <a:r>
              <a:rPr lang="pl-PL" sz="2000" b="1" dirty="0"/>
              <a:t>PPP Lubartów</a:t>
            </a:r>
            <a:endParaRPr lang="pl-PL" sz="2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2BB52BE-F8CA-44E5-A0CA-D856E321E1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895407"/>
            <a:ext cx="8534400" cy="3615267"/>
          </a:xfrm>
        </p:spPr>
        <p:txBody>
          <a:bodyPr/>
          <a:lstStyle/>
          <a:p>
            <a:pPr lvl="0"/>
            <a:r>
              <a:rPr lang="pl-PL" b="1" dirty="0"/>
              <a:t>„Przeciwdziałanie skutkom pandemii”-</a:t>
            </a:r>
            <a:r>
              <a:rPr lang="pl-PL" dirty="0"/>
              <a:t> wsparcie nauczycieli</a:t>
            </a:r>
          </a:p>
          <a:p>
            <a:pPr marL="0" lvl="0" indent="0" algn="just">
              <a:buNone/>
            </a:pPr>
            <a:r>
              <a:rPr lang="pl-PL" dirty="0"/>
              <a:t>Konferencja/</a:t>
            </a:r>
            <a:r>
              <a:rPr lang="pl-PL" dirty="0" err="1"/>
              <a:t>webinar</a:t>
            </a:r>
            <a:r>
              <a:rPr lang="pl-PL" dirty="0"/>
              <a:t> dla nauczycieli/ psychologów/ pedagogów szkół powiatu lubartowskiego.</a:t>
            </a:r>
            <a:r>
              <a:rPr lang="pl-PL" b="1" dirty="0"/>
              <a:t> </a:t>
            </a:r>
            <a:r>
              <a:rPr lang="pl-PL" dirty="0"/>
              <a:t>Jej celem jest omówienie skutków psychologicznych u dzieci nauczanych w systemie zdalnym oraz będących wynikiem przedłużającej się izolacji społecznej. Ponadto przedstawienie działań mających na celu przeciwdziałania jej negatywnym skutkom. </a:t>
            </a:r>
            <a:endParaRPr lang="en-GB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046428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6619B35-3FF6-4E3D-8CF2-78031CE78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2115" y="3757140"/>
            <a:ext cx="8534400" cy="1507067"/>
          </a:xfrm>
        </p:spPr>
        <p:txBody>
          <a:bodyPr>
            <a:normAutofit/>
          </a:bodyPr>
          <a:lstStyle/>
          <a:p>
            <a:pPr algn="r"/>
            <a:r>
              <a:rPr lang="pl-PL" sz="1600" b="1" dirty="0">
                <a:solidFill>
                  <a:schemeClr val="bg1"/>
                </a:solidFill>
              </a:rPr>
              <a:t>Poradnia psychologiczno-pedagogiczna w Lubartowie</a:t>
            </a:r>
            <a:endParaRPr lang="pl-PL" sz="1600" dirty="0">
              <a:solidFill>
                <a:schemeClr val="bg1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2BB52BE-F8CA-44E5-A0CA-D856E321E1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895407"/>
            <a:ext cx="8534400" cy="3615267"/>
          </a:xfrm>
        </p:spPr>
        <p:txBody>
          <a:bodyPr/>
          <a:lstStyle/>
          <a:p>
            <a:pPr marL="0" lvl="0" indent="0" algn="ctr">
              <a:buNone/>
            </a:pPr>
            <a:r>
              <a:rPr lang="pl-PL" sz="3600" b="1" dirty="0">
                <a:solidFill>
                  <a:schemeClr val="tx1"/>
                </a:solidFill>
              </a:rPr>
              <a:t>Dziękujemy za uwagę</a:t>
            </a:r>
            <a:endParaRPr lang="en-GB" sz="3600" dirty="0">
              <a:solidFill>
                <a:schemeClr val="tx1"/>
              </a:solidFill>
            </a:endParaRP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04536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1800" b="1" dirty="0"/>
              <a:t>Organizacja pomocy psychologiczno-pedagogicznej w szkołach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br>
              <a:rPr lang="pl-PL" sz="4000" dirty="0"/>
            </a:br>
            <a:endParaRPr lang="pl-PL" dirty="0"/>
          </a:p>
        </p:txBody>
      </p:sp>
      <p:sp>
        <p:nvSpPr>
          <p:cNvPr id="4" name="Elipsa 3"/>
          <p:cNvSpPr/>
          <p:nvPr/>
        </p:nvSpPr>
        <p:spPr>
          <a:xfrm>
            <a:off x="7024258" y="467973"/>
            <a:ext cx="3840613" cy="13956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Zindywidualizowane  wsparcie</a:t>
            </a:r>
          </a:p>
        </p:txBody>
      </p:sp>
      <p:sp>
        <p:nvSpPr>
          <p:cNvPr id="6" name="Prostokąt 5"/>
          <p:cNvSpPr/>
          <p:nvPr/>
        </p:nvSpPr>
        <p:spPr>
          <a:xfrm>
            <a:off x="3593976" y="2792360"/>
            <a:ext cx="4572000" cy="800219"/>
          </a:xfrm>
          <a:prstGeom prst="rect">
            <a:avLst/>
          </a:prstGeom>
        </p:spPr>
        <p:txBody>
          <a:bodyPr>
            <a:spAutoFit/>
          </a:bodyPr>
          <a:lstStyle/>
          <a:p>
            <a:br>
              <a:rPr lang="pl-PL" sz="2800" dirty="0"/>
            </a:br>
            <a:endParaRPr lang="pl-PL" dirty="0"/>
          </a:p>
        </p:txBody>
      </p:sp>
      <p:sp>
        <p:nvSpPr>
          <p:cNvPr id="8" name="Elipsa 7"/>
          <p:cNvSpPr/>
          <p:nvPr/>
        </p:nvSpPr>
        <p:spPr>
          <a:xfrm>
            <a:off x="542394" y="1498259"/>
            <a:ext cx="3456384" cy="14928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Dostępność pomocy specjalistycznej</a:t>
            </a:r>
          </a:p>
        </p:txBody>
      </p:sp>
      <p:sp>
        <p:nvSpPr>
          <p:cNvPr id="9" name="Elipsa 8"/>
          <p:cNvSpPr/>
          <p:nvPr/>
        </p:nvSpPr>
        <p:spPr>
          <a:xfrm>
            <a:off x="4046207" y="1684365"/>
            <a:ext cx="3921506" cy="12782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Wsparcie uwzględniające zasoby i ograniczenia środowiska</a:t>
            </a:r>
          </a:p>
        </p:txBody>
      </p:sp>
      <p:sp>
        <p:nvSpPr>
          <p:cNvPr id="13" name="Elipsa 12"/>
          <p:cNvSpPr/>
          <p:nvPr/>
        </p:nvSpPr>
        <p:spPr>
          <a:xfrm>
            <a:off x="4046207" y="212846"/>
            <a:ext cx="3054293" cy="11625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/>
              <a:t>Wczesna interwencja</a:t>
            </a:r>
            <a:endParaRPr lang="pl-PL" dirty="0"/>
          </a:p>
        </p:txBody>
      </p:sp>
      <p:sp>
        <p:nvSpPr>
          <p:cNvPr id="15" name="Elipsa 14"/>
          <p:cNvSpPr/>
          <p:nvPr/>
        </p:nvSpPr>
        <p:spPr>
          <a:xfrm>
            <a:off x="8171646" y="2159861"/>
            <a:ext cx="3609823" cy="1393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Współpraca i wymiana informacji </a:t>
            </a:r>
          </a:p>
        </p:txBody>
      </p:sp>
      <p:sp>
        <p:nvSpPr>
          <p:cNvPr id="16" name="Elipsa 15"/>
          <p:cNvSpPr/>
          <p:nvPr/>
        </p:nvSpPr>
        <p:spPr>
          <a:xfrm>
            <a:off x="2873053" y="3006966"/>
            <a:ext cx="4024660" cy="12782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Dostępność właściwych narzędzi i metod</a:t>
            </a:r>
          </a:p>
        </p:txBody>
      </p:sp>
      <p:sp>
        <p:nvSpPr>
          <p:cNvPr id="5" name="Owal 4">
            <a:extLst>
              <a:ext uri="{FF2B5EF4-FFF2-40B4-BE49-F238E27FC236}">
                <a16:creationId xmlns:a16="http://schemas.microsoft.com/office/drawing/2014/main" id="{9BF93D00-F73E-434E-A3A7-E4ACD58767A5}"/>
              </a:ext>
            </a:extLst>
          </p:cNvPr>
          <p:cNvSpPr/>
          <p:nvPr/>
        </p:nvSpPr>
        <p:spPr>
          <a:xfrm>
            <a:off x="6050282" y="6479626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Owal 6">
            <a:extLst>
              <a:ext uri="{FF2B5EF4-FFF2-40B4-BE49-F238E27FC236}">
                <a16:creationId xmlns:a16="http://schemas.microsoft.com/office/drawing/2014/main" id="{AC5807F7-7BDA-4DE3-BA33-F21CC54F9738}"/>
              </a:ext>
            </a:extLst>
          </p:cNvPr>
          <p:cNvSpPr/>
          <p:nvPr/>
        </p:nvSpPr>
        <p:spPr>
          <a:xfrm>
            <a:off x="196943" y="135468"/>
            <a:ext cx="331236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Określenie potrzeb i celów</a:t>
            </a:r>
          </a:p>
        </p:txBody>
      </p:sp>
    </p:spTree>
    <p:extLst>
      <p:ext uri="{BB962C8B-B14F-4D97-AF65-F5344CB8AC3E}">
        <p14:creationId xmlns:p14="http://schemas.microsoft.com/office/powerpoint/2010/main" val="1156943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b="1" dirty="0"/>
              <a:t>Wspieranie dzieci i młodzieży zgodnie z ich potrzebami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21775" y="1080083"/>
            <a:ext cx="8534400" cy="3615267"/>
          </a:xfrm>
        </p:spPr>
        <p:txBody>
          <a:bodyPr/>
          <a:lstStyle/>
          <a:p>
            <a:r>
              <a:rPr lang="pl-PL" dirty="0"/>
              <a:t>Budowanie odporności psychicznej</a:t>
            </a:r>
          </a:p>
          <a:p>
            <a:r>
              <a:rPr lang="pl-PL" dirty="0"/>
              <a:t>Wspieranie umiejętności radzenia sobie ze stresem, trudnymi emocjami</a:t>
            </a:r>
          </a:p>
          <a:p>
            <a:r>
              <a:rPr lang="pl-PL" dirty="0"/>
              <a:t>Wspieranie umiejętności regulacji i  kontroli emocji</a:t>
            </a:r>
          </a:p>
          <a:p>
            <a:r>
              <a:rPr lang="pl-PL" dirty="0"/>
              <a:t>Pomoc w budowaniu właściwych relacji z innymi</a:t>
            </a:r>
          </a:p>
          <a:p>
            <a:r>
              <a:rPr lang="pl-PL" dirty="0"/>
              <a:t>Rozwijanie umiejętności komunikacji, współpracy</a:t>
            </a:r>
          </a:p>
          <a:p>
            <a:r>
              <a:rPr lang="pl-PL" dirty="0"/>
              <a:t>Rozwijanie gotowości i umiejętności korzystania ze wsparcia otoczenia, pomocy specjalistycznej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93858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b="1" dirty="0"/>
              <a:t>Wspieranie dzieci i młodzieży zgodnie z ich potrzebami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21775" y="1080083"/>
            <a:ext cx="8534400" cy="3615267"/>
          </a:xfrm>
        </p:spPr>
        <p:txBody>
          <a:bodyPr/>
          <a:lstStyle/>
          <a:p>
            <a:r>
              <a:rPr lang="pl-PL" b="1" dirty="0"/>
              <a:t>Kampania społeczna „Szkoła od nowa”</a:t>
            </a:r>
          </a:p>
          <a:p>
            <a:r>
              <a:rPr lang="pl-PL" dirty="0">
                <a:hlinkClick r:id="rId2"/>
              </a:rPr>
              <a:t>https://szkola-od-nowa.pl/</a:t>
            </a:r>
            <a:endParaRPr lang="pl-PL" dirty="0"/>
          </a:p>
          <a:p>
            <a:endParaRPr lang="pl-PL" dirty="0"/>
          </a:p>
          <a:p>
            <a:r>
              <a:rPr lang="pl-PL" dirty="0"/>
              <a:t>Strona poświęcona wypracowywaniu rozwiązań, które pomogą dzieciom i młodzieży wrócić do szkoły po czasie edukacji zdalnej.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89370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09A5200-601F-4A99-A529-D5CF022E5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1800" b="1" dirty="0"/>
              <a:t>Oferta działań wspierających</a:t>
            </a:r>
            <a:br>
              <a:rPr lang="pl-PL" sz="1800" b="1" dirty="0"/>
            </a:br>
            <a:r>
              <a:rPr lang="pl-PL" sz="1800" b="1" dirty="0"/>
              <a:t>PPP Lubartów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FE4696A-960F-49A5-873A-1279919595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3997411"/>
          </a:xfrm>
        </p:spPr>
        <p:txBody>
          <a:bodyPr>
            <a:normAutofit lnSpcReduction="10000"/>
          </a:bodyPr>
          <a:lstStyle/>
          <a:p>
            <a:pPr lvl="0"/>
            <a:r>
              <a:rPr lang="pl-PL" b="1" dirty="0"/>
              <a:t>Trening Umiejętności Społecznych (TUS)</a:t>
            </a:r>
            <a:r>
              <a:rPr lang="pl-PL" dirty="0"/>
              <a:t> </a:t>
            </a:r>
          </a:p>
          <a:p>
            <a:pPr marL="0" lvl="0" indent="0" algn="just">
              <a:buNone/>
            </a:pPr>
            <a:r>
              <a:rPr lang="pl-PL" dirty="0"/>
              <a:t>Grupowe zajęcia cykliczne przeznaczone dla uczniów szkoły podstawowej i ponadpodstawowej (10-18 r. ż), prowadzone w cyklu podstawowym i rozszerzonym (10- 20 spotkań po 2 </a:t>
            </a:r>
            <a:r>
              <a:rPr lang="pl-PL" dirty="0" err="1"/>
              <a:t>godz</a:t>
            </a:r>
            <a:r>
              <a:rPr lang="pl-PL" dirty="0"/>
              <a:t>). Celem treningu jest zdobycie konkretnych umiejętności emocjonalno-społecznych z zakresu rozumienia i interpretowania sytuacji społecznych, komunikacji, rozwiązywania konfliktów, kontroli </a:t>
            </a:r>
            <a:r>
              <a:rPr lang="pl-PL" dirty="0" err="1"/>
              <a:t>zachowań</a:t>
            </a:r>
            <a:r>
              <a:rPr lang="pl-PL" dirty="0"/>
              <a:t>, radzenia sobie z trudnymi emocjami, </a:t>
            </a:r>
            <a:r>
              <a:rPr lang="pl-PL"/>
              <a:t>zwiększania samooceny </a:t>
            </a:r>
            <a:r>
              <a:rPr lang="pl-PL" dirty="0"/>
              <a:t>i pewności siebie w sytuacjach społecznych. Nabywanie nowych umiejętności społecznych odbywa się na drodze zdobywania konkretnej wiedzy – każda z uczonych umiejętności jest prezentowana uczestnikom krok po kroku, a następnie ćwiczona.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11516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09A5200-601F-4A99-A529-D5CF022E5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1800" b="1" dirty="0"/>
              <a:t>Oferta działań wspierających</a:t>
            </a:r>
            <a:br>
              <a:rPr lang="pl-PL" sz="1800" b="1" dirty="0"/>
            </a:br>
            <a:r>
              <a:rPr lang="pl-PL" sz="1800" b="1" dirty="0"/>
              <a:t>PPP Lubartów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FE4696A-960F-49A5-873A-127991959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pl-PL" b="1" dirty="0"/>
              <a:t>Trening Zastępowania Agresji (ART)</a:t>
            </a:r>
            <a:endParaRPr lang="pl-PL" dirty="0"/>
          </a:p>
          <a:p>
            <a:pPr marL="0" lvl="0" indent="0" algn="just">
              <a:buNone/>
            </a:pPr>
            <a:r>
              <a:rPr lang="pl-PL" dirty="0"/>
              <a:t>Grupowe zajęcia cykliczne przeznaczone dla uczniów VII-VIII klasy szkoły podstawowej oraz uczniów szkół ponadpodstawowych, prowadzone w cyklu min 15 spotkań po 2 godz. Celem treningu jest nabycie umiejętności radzenia sobie z trudnymi emocjami, kontroli reakcji i zachowań agresywnych, rozumienia sytuacji społecznych i lepszego komunikowania się z innymi.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60949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BA585F-754F-4B6B-8BCF-3A23AD7EC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1600" b="1" dirty="0"/>
              <a:t>Oferta działań wspierających</a:t>
            </a:r>
            <a:br>
              <a:rPr lang="pl-PL" sz="1600" b="1" dirty="0"/>
            </a:br>
            <a:r>
              <a:rPr lang="pl-PL" sz="1600" b="1" dirty="0"/>
              <a:t>PPP Lubartów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7C00425-1B87-4A62-B79C-CB4CBC5C60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pl-PL" b="1" dirty="0"/>
              <a:t>Warsztaty umiejętności emocjonalno</a:t>
            </a:r>
            <a:r>
              <a:rPr lang="pl-PL" dirty="0"/>
              <a:t>-</a:t>
            </a:r>
            <a:r>
              <a:rPr lang="pl-PL" b="1" dirty="0"/>
              <a:t>społecznych</a:t>
            </a:r>
          </a:p>
          <a:p>
            <a:pPr marL="0" lvl="0" indent="0" algn="just">
              <a:buNone/>
            </a:pPr>
            <a:r>
              <a:rPr lang="pl-PL" dirty="0"/>
              <a:t>Grupowe zajęcia o charakterze warsztatowym przeznaczone dla uczniów w różnych grupach wiekowych (od 7 do 10 </a:t>
            </a:r>
            <a:r>
              <a:rPr lang="pl-PL" dirty="0" err="1"/>
              <a:t>r.ż</a:t>
            </a:r>
            <a:r>
              <a:rPr lang="pl-PL" dirty="0"/>
              <a:t>), ( 11-13), 14-16), w cyklach o minimalnej liczbie </a:t>
            </a:r>
            <a:r>
              <a:rPr lang="pl-PL" dirty="0" err="1"/>
              <a:t>godz</a:t>
            </a:r>
            <a:r>
              <a:rPr lang="pl-PL" dirty="0"/>
              <a:t> 10. Celem zajęć jest nabywanie kompetencji z zakresu radzenia sobie z przeżywanymi emocjami, zwiększanie umiejętności komunikowania się, rozumienia relacji społecznych, współpracy w grupie.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06173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BA585F-754F-4B6B-8BCF-3A23AD7EC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1600" b="1" dirty="0"/>
              <a:t>Oferta działań wspierających</a:t>
            </a:r>
            <a:br>
              <a:rPr lang="pl-PL" sz="1600" b="1" dirty="0"/>
            </a:br>
            <a:r>
              <a:rPr lang="pl-PL" sz="1600" b="1" dirty="0"/>
              <a:t>PPP Lubartów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7C00425-1B87-4A62-B79C-CB4CBC5C60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pl-PL" b="1" dirty="0"/>
              <a:t>Zajęcia </a:t>
            </a:r>
            <a:r>
              <a:rPr lang="pl-PL" b="1" dirty="0" err="1"/>
              <a:t>psychoedukacyjne</a:t>
            </a:r>
            <a:r>
              <a:rPr lang="pl-PL" dirty="0"/>
              <a:t> </a:t>
            </a:r>
          </a:p>
          <a:p>
            <a:pPr marL="0" lvl="0" indent="0" algn="just">
              <a:buNone/>
            </a:pPr>
            <a:r>
              <a:rPr lang="pl-PL" dirty="0"/>
              <a:t>Zajęcia w formie warsztatowej oraz w formie prelekcji, przeznaczone dla uczniów szkół podstawowych i szkół ponadpodstawowych ( wiek: 10-18 r. z), dotyczące problemów z obszaru zdrowia psychicznego, uzależnień, nabywania strategii radzenia sobie z trudnymi emocjami, stresem, zwiększania odporności psychicznej, zwiększania kompetencji społecznych.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41296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BA585F-754F-4B6B-8BCF-3A23AD7EC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1600" b="1" dirty="0"/>
              <a:t>Oferta działań wspierających</a:t>
            </a:r>
            <a:br>
              <a:rPr lang="pl-PL" sz="1600" b="1" dirty="0"/>
            </a:br>
            <a:r>
              <a:rPr lang="pl-PL" sz="1600" b="1" dirty="0"/>
              <a:t>PPP Lubartów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7C00425-1B87-4A62-B79C-CB4CBC5C60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774577"/>
            <a:ext cx="8534400" cy="3615267"/>
          </a:xfrm>
        </p:spPr>
        <p:txBody>
          <a:bodyPr>
            <a:normAutofit/>
          </a:bodyPr>
          <a:lstStyle/>
          <a:p>
            <a:r>
              <a:rPr lang="pl-PL" b="1" dirty="0"/>
              <a:t>Prezentacje </a:t>
            </a:r>
            <a:r>
              <a:rPr lang="pl-PL" b="1" dirty="0" err="1"/>
              <a:t>psychoedukacyjne</a:t>
            </a:r>
            <a:r>
              <a:rPr lang="pl-PL" b="1" dirty="0"/>
              <a:t> dla uczniów, nauczycieli, rodziców </a:t>
            </a:r>
            <a:r>
              <a:rPr lang="pl-PL" dirty="0"/>
              <a:t>ukierunkowane na poszerzenie informacji dotyczących obszaru zdrowia psychicznego, metod pomocy i wsparcia m.in. </a:t>
            </a:r>
          </a:p>
          <a:p>
            <a:pPr marL="0" indent="0">
              <a:buNone/>
            </a:pPr>
            <a:r>
              <a:rPr lang="pl-PL" dirty="0"/>
              <a:t>- „Zaburzenia lękowe u młodzieży. Jak sobie z nimi radzić. Rodzaje wsparcia”</a:t>
            </a:r>
          </a:p>
          <a:p>
            <a:pPr marL="0" indent="0">
              <a:buNone/>
            </a:pPr>
            <a:r>
              <a:rPr lang="pl-PL" dirty="0"/>
              <a:t>- „Zaburzenia depresyjne u dzieci i młodzieży”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99872240"/>
      </p:ext>
    </p:extLst>
  </p:cSld>
  <p:clrMapOvr>
    <a:masterClrMapping/>
  </p:clrMapOvr>
</p:sld>
</file>

<file path=ppt/theme/theme1.xml><?xml version="1.0" encoding="utf-8"?>
<a:theme xmlns:a="http://schemas.openxmlformats.org/drawingml/2006/main" name="Wycinek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96</TotalTime>
  <Words>1022</Words>
  <Application>Microsoft Office PowerPoint</Application>
  <PresentationFormat>Panoramiczny</PresentationFormat>
  <Paragraphs>65</Paragraphs>
  <Slides>17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0" baseType="lpstr">
      <vt:lpstr>Century Gothic</vt:lpstr>
      <vt:lpstr>Wingdings 3</vt:lpstr>
      <vt:lpstr>Wycinek</vt:lpstr>
      <vt:lpstr>Działania wspierające uczniów i nauczycieli w powrocie do szkół po okresie nauczania zdalnego </vt:lpstr>
      <vt:lpstr>Organizacja pomocy psychologiczno-pedagogicznej w szkołach </vt:lpstr>
      <vt:lpstr>Wspieranie dzieci i młodzieży zgodnie z ich potrzebami </vt:lpstr>
      <vt:lpstr>Wspieranie dzieci i młodzieży zgodnie z ich potrzebami </vt:lpstr>
      <vt:lpstr>Oferta działań wspierających PPP Lubartów</vt:lpstr>
      <vt:lpstr>Oferta działań wspierających PPP Lubartów</vt:lpstr>
      <vt:lpstr>Oferta działań wspierających PPP Lubartów</vt:lpstr>
      <vt:lpstr>Oferta działań wspierających PPP Lubartów</vt:lpstr>
      <vt:lpstr>Oferta działań wspierających PPP Lubartów</vt:lpstr>
      <vt:lpstr>Oferta działań wspierających PPP Lubartów</vt:lpstr>
      <vt:lpstr>Oferta działań wspierających PPP Lubartów</vt:lpstr>
      <vt:lpstr>Oferta działań wspierających PPP Lubartów</vt:lpstr>
      <vt:lpstr>Oferta działań wspierających PPP Lubartów</vt:lpstr>
      <vt:lpstr>Oferta działań wspierających PPP Lubartów</vt:lpstr>
      <vt:lpstr>Oferta działań wspierających PPP Lubartów</vt:lpstr>
      <vt:lpstr>Oferta działań wspierających PPP Lubartów</vt:lpstr>
      <vt:lpstr>Poradnia psychologiczno-pedagogiczna w Lubartowie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Działania wspierające uczniów i nauczycieli w powrocie do szkół po okresie nauczania zdalnego</dc:title>
  <dc:creator>J. Bugała</dc:creator>
  <cp:lastModifiedBy>Katarzyna Wlizło</cp:lastModifiedBy>
  <cp:revision>10</cp:revision>
  <cp:lastPrinted>2021-06-17T08:39:19Z</cp:lastPrinted>
  <dcterms:created xsi:type="dcterms:W3CDTF">2021-06-16T12:14:23Z</dcterms:created>
  <dcterms:modified xsi:type="dcterms:W3CDTF">2021-06-17T08:49:48Z</dcterms:modified>
</cp:coreProperties>
</file>