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7" r:id="rId2"/>
    <p:sldId id="260" r:id="rId3"/>
    <p:sldId id="259" r:id="rId4"/>
    <p:sldId id="268" r:id="rId5"/>
    <p:sldId id="299" r:id="rId6"/>
    <p:sldId id="300" r:id="rId7"/>
    <p:sldId id="301" r:id="rId8"/>
    <p:sldId id="302" r:id="rId9"/>
    <p:sldId id="322" r:id="rId10"/>
    <p:sldId id="343" r:id="rId11"/>
    <p:sldId id="344" r:id="rId12"/>
    <p:sldId id="269" r:id="rId13"/>
    <p:sldId id="389" r:id="rId14"/>
    <p:sldId id="282" r:id="rId15"/>
    <p:sldId id="265" r:id="rId16"/>
    <p:sldId id="347" r:id="rId17"/>
    <p:sldId id="345" r:id="rId18"/>
    <p:sldId id="348" r:id="rId19"/>
    <p:sldId id="346" r:id="rId20"/>
    <p:sldId id="351" r:id="rId21"/>
    <p:sldId id="352" r:id="rId22"/>
    <p:sldId id="353" r:id="rId23"/>
    <p:sldId id="354" r:id="rId24"/>
    <p:sldId id="371" r:id="rId25"/>
    <p:sldId id="373" r:id="rId26"/>
    <p:sldId id="390" r:id="rId27"/>
    <p:sldId id="392" r:id="rId28"/>
    <p:sldId id="391" r:id="rId29"/>
    <p:sldId id="393" r:id="rId30"/>
    <p:sldId id="394" r:id="rId31"/>
    <p:sldId id="399" r:id="rId32"/>
    <p:sldId id="397" r:id="rId33"/>
    <p:sldId id="398" r:id="rId34"/>
    <p:sldId id="400" r:id="rId35"/>
    <p:sldId id="401" r:id="rId36"/>
    <p:sldId id="404" r:id="rId37"/>
    <p:sldId id="402" r:id="rId38"/>
    <p:sldId id="403" r:id="rId39"/>
    <p:sldId id="409" r:id="rId40"/>
    <p:sldId id="410" r:id="rId41"/>
    <p:sldId id="411" r:id="rId42"/>
    <p:sldId id="412" r:id="rId43"/>
    <p:sldId id="413" r:id="rId44"/>
    <p:sldId id="258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6920"/>
    <a:srgbClr val="0B63DA"/>
    <a:srgbClr val="EB6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1281" autoAdjust="0"/>
  </p:normalViewPr>
  <p:slideViewPr>
    <p:cSldViewPr snapToGrid="0">
      <p:cViewPr varScale="1">
        <p:scale>
          <a:sx n="103" d="100"/>
          <a:sy n="103" d="100"/>
        </p:scale>
        <p:origin x="114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0FB1-2E20-41F7-80C5-EC1E4D5E47DE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4A80-C531-4F21-B9BF-A80BE16EC8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26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4A80-C531-4F21-B9BF-A80BE16EC85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86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265786E9-A898-4B9F-8D9C-1BD4FD49FD83}" type="datetimeFigureOut">
              <a:rPr lang="zh-CN" altLang="en-US" smtClean="0"/>
              <a:t>2023/11/29</a:t>
            </a:fld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E58EAD0-D051-420D-8980-A04CA69FD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nicpon@poradnialubartow.p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46380" y="307975"/>
            <a:ext cx="613918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5400" b="1" dirty="0">
                <a:solidFill>
                  <a:srgbClr val="0B63DA"/>
                </a:solidFill>
                <a:latin typeface="Miriam" panose="020B0502050101010101" pitchFamily="34" charset="-79"/>
                <a:ea typeface="方正兰亭超细黑简体" panose="02000000000000000000" pitchFamily="2" charset="-122"/>
                <a:cs typeface="Miriam" panose="020B0502050101010101" pitchFamily="34" charset="-79"/>
              </a:rPr>
              <a:t>Zaburzenia rozwojowe wieku przedszkolnego-diagnoza i różnicowanie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982467" y="5447355"/>
            <a:ext cx="2244594" cy="566671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982466" y="5469572"/>
            <a:ext cx="243253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16.11.2023r.3r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46220" y="5623560"/>
            <a:ext cx="4818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/>
              <a:t>Poradnia Psychologiczno-Pedagogiczna w Lubartowie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194550" y="3610610"/>
            <a:ext cx="45472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Katarzyna Nicpoń</a:t>
            </a:r>
            <a:r>
              <a:rPr lang="pl-PL" altLang="en-US"/>
              <a:t>-psycholog,logopeda</a:t>
            </a:r>
          </a:p>
          <a:p>
            <a:r>
              <a:rPr lang="pl-PL" altLang="en-US"/>
              <a:t>terapeuta wwrd </a:t>
            </a:r>
          </a:p>
          <a:p>
            <a:r>
              <a:rPr lang="pl-PL" altLang="en-US"/>
              <a:t>terapeuta ASD</a:t>
            </a:r>
          </a:p>
          <a:p>
            <a:r>
              <a:rPr lang="pl-PL" altLang="en-US"/>
              <a:t>terapeuta systemowy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194550" y="4824095"/>
            <a:ext cx="401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Patrycja </a:t>
            </a:r>
            <a:r>
              <a:rPr lang="pl-PL" altLang="en-US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Gajowniczek</a:t>
            </a:r>
            <a:r>
              <a:rPr lang="pl-PL" altLang="en-US" dirty="0"/>
              <a:t>- psycholog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0" y="217170"/>
            <a:ext cx="3861435" cy="294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9640" y="528955"/>
            <a:ext cx="1060196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64385" y="554510"/>
            <a:ext cx="103327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zh-CN" sz="44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Obserwacja: zachowanie w przedszkolu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346835" y="1665605"/>
            <a:ext cx="975042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tendencje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unikania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kontaktów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rówieśniczych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lub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słaba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zdolność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interakcji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społecznych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autystyczna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samotność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),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trudności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komunikacyjne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brak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mowy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problemy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z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podtrzymaniem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prostej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rozmowy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lub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tendencja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powtarzania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w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rozmowie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(echolalia),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trudności w adaptacji do warunków przedszkolnych (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trzymanie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sztywnych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schematów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rytuałów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trudności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w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akceptowaniu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zmian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nowych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osób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nowych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miejsc</a:t>
            </a:r>
            <a:r>
              <a:rPr lang="pl-PL" alt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trudności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w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kontrolowaniu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reakcji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społecznych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emocjonalnych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szczególnie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gniewu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agresji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ekscytacji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niepokoju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nadaktywność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nieumiejętność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nawiązywania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kontaktów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rówieśniczych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zbyt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małe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kompetencje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w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tym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zakresie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braki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lub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trudności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w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umiejętnościach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samoobsługowych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organizacyjnych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zatracanie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we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własnych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sztywnych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zainteresowaniach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fiksacja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jednym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temacie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obszarze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tematycznym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elementach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przedmiotów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lub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przedmiotach</a:t>
            </a:r>
            <a:r>
              <a:rPr lang="en-US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30" name="Freeform 27"/>
          <p:cNvSpPr/>
          <p:nvPr/>
        </p:nvSpPr>
        <p:spPr bwMode="auto">
          <a:xfrm>
            <a:off x="35163" y="257713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7"/>
          <p:cNvSpPr/>
          <p:nvPr/>
        </p:nvSpPr>
        <p:spPr bwMode="auto">
          <a:xfrm>
            <a:off x="35163" y="414050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7"/>
          <p:cNvSpPr/>
          <p:nvPr/>
        </p:nvSpPr>
        <p:spPr bwMode="auto">
          <a:xfrm>
            <a:off x="238" y="492219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7"/>
          <p:cNvSpPr/>
          <p:nvPr/>
        </p:nvSpPr>
        <p:spPr bwMode="auto">
          <a:xfrm>
            <a:off x="238" y="335882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27"/>
          <p:cNvSpPr/>
          <p:nvPr/>
        </p:nvSpPr>
        <p:spPr bwMode="auto">
          <a:xfrm>
            <a:off x="238" y="577436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7"/>
          <p:cNvSpPr/>
          <p:nvPr/>
        </p:nvSpPr>
        <p:spPr bwMode="auto">
          <a:xfrm>
            <a:off x="35163" y="166591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9640" y="528955"/>
            <a:ext cx="1060196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13647" y="554510"/>
            <a:ext cx="94341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zh-CN" sz="4400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Dodatkowe objawy w obrębie zmysłów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346835" y="1665605"/>
            <a:ext cx="975042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Wrażliwość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słuchowa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dźwięki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nadmierne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nich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przywiązanie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zatykanie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uszu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płacz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unikanie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),</a:t>
            </a:r>
          </a:p>
          <a:p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Wrażliwość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dotykowa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unikanie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niektórych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ubrań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faktur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kąpania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obcinania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paznokci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problemy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z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siedzeniem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nocniku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),</a:t>
            </a:r>
          </a:p>
          <a:p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Wrażliwość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węchowa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unikanie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niektórych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potraw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zapachów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),</a:t>
            </a:r>
          </a:p>
          <a:p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Wrażliwość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smakowa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objawia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wybiórczością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pokarmową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preferowanie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słodkich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rzeczy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Motoryka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nadmierne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przewracanie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potykanie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trudności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z</a:t>
            </a: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opanowaniem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rowerka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niechęć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do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huśtania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lub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wręcz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przeciwnie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silna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potrzeba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bujania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się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wspinania</a:t>
            </a:r>
            <a:endParaRPr lang="en-US" sz="20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Freeform 27"/>
          <p:cNvSpPr/>
          <p:nvPr/>
        </p:nvSpPr>
        <p:spPr bwMode="auto">
          <a:xfrm>
            <a:off x="35163" y="257713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7"/>
          <p:cNvSpPr/>
          <p:nvPr/>
        </p:nvSpPr>
        <p:spPr bwMode="auto">
          <a:xfrm>
            <a:off x="35163" y="414050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7"/>
          <p:cNvSpPr/>
          <p:nvPr/>
        </p:nvSpPr>
        <p:spPr bwMode="auto">
          <a:xfrm>
            <a:off x="238" y="492219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7"/>
          <p:cNvSpPr/>
          <p:nvPr/>
        </p:nvSpPr>
        <p:spPr bwMode="auto">
          <a:xfrm>
            <a:off x="238" y="335882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7"/>
          <p:cNvSpPr/>
          <p:nvPr/>
        </p:nvSpPr>
        <p:spPr bwMode="auto">
          <a:xfrm>
            <a:off x="35163" y="166591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427" y="529180"/>
            <a:ext cx="4999716" cy="793433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84425" y="541020"/>
            <a:ext cx="44672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44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Diagnoza</a:t>
            </a:r>
            <a:endParaRPr lang="zh-CN" altLang="en-US" sz="44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7382216" y="5188970"/>
            <a:ext cx="741464" cy="1209316"/>
          </a:xfrm>
          <a:custGeom>
            <a:avLst/>
            <a:gdLst>
              <a:gd name="T0" fmla="*/ 8 w 150"/>
              <a:gd name="T1" fmla="*/ 245 h 245"/>
              <a:gd name="T2" fmla="*/ 4 w 150"/>
              <a:gd name="T3" fmla="*/ 244 h 245"/>
              <a:gd name="T4" fmla="*/ 0 w 150"/>
              <a:gd name="T5" fmla="*/ 237 h 245"/>
              <a:gd name="T6" fmla="*/ 0 w 150"/>
              <a:gd name="T7" fmla="*/ 66 h 245"/>
              <a:gd name="T8" fmla="*/ 5 w 150"/>
              <a:gd name="T9" fmla="*/ 58 h 245"/>
              <a:gd name="T10" fmla="*/ 139 w 150"/>
              <a:gd name="T11" fmla="*/ 1 h 245"/>
              <a:gd name="T12" fmla="*/ 146 w 150"/>
              <a:gd name="T13" fmla="*/ 2 h 245"/>
              <a:gd name="T14" fmla="*/ 150 w 150"/>
              <a:gd name="T15" fmla="*/ 9 h 245"/>
              <a:gd name="T16" fmla="*/ 150 w 150"/>
              <a:gd name="T17" fmla="*/ 180 h 245"/>
              <a:gd name="T18" fmla="*/ 145 w 150"/>
              <a:gd name="T19" fmla="*/ 187 h 245"/>
              <a:gd name="T20" fmla="*/ 12 w 150"/>
              <a:gd name="T21" fmla="*/ 245 h 245"/>
              <a:gd name="T22" fmla="*/ 8 w 150"/>
              <a:gd name="T23" fmla="*/ 245 h 245"/>
              <a:gd name="T24" fmla="*/ 16 w 150"/>
              <a:gd name="T25" fmla="*/ 71 h 245"/>
              <a:gd name="T26" fmla="*/ 16 w 150"/>
              <a:gd name="T27" fmla="*/ 225 h 245"/>
              <a:gd name="T28" fmla="*/ 134 w 150"/>
              <a:gd name="T29" fmla="*/ 175 h 245"/>
              <a:gd name="T30" fmla="*/ 134 w 150"/>
              <a:gd name="T31" fmla="*/ 21 h 245"/>
              <a:gd name="T32" fmla="*/ 16 w 150"/>
              <a:gd name="T33" fmla="*/ 7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0" h="245">
                <a:moveTo>
                  <a:pt x="8" y="245"/>
                </a:moveTo>
                <a:cubicBezTo>
                  <a:pt x="7" y="245"/>
                  <a:pt x="5" y="245"/>
                  <a:pt x="4" y="244"/>
                </a:cubicBezTo>
                <a:cubicBezTo>
                  <a:pt x="2" y="242"/>
                  <a:pt x="0" y="240"/>
                  <a:pt x="0" y="23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2"/>
                  <a:pt x="2" y="60"/>
                  <a:pt x="5" y="58"/>
                </a:cubicBezTo>
                <a:cubicBezTo>
                  <a:pt x="139" y="1"/>
                  <a:pt x="139" y="1"/>
                  <a:pt x="139" y="1"/>
                </a:cubicBezTo>
                <a:cubicBezTo>
                  <a:pt x="141" y="0"/>
                  <a:pt x="144" y="0"/>
                  <a:pt x="146" y="2"/>
                </a:cubicBezTo>
                <a:cubicBezTo>
                  <a:pt x="148" y="3"/>
                  <a:pt x="150" y="6"/>
                  <a:pt x="150" y="9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3"/>
                  <a:pt x="148" y="186"/>
                  <a:pt x="145" y="187"/>
                </a:cubicBezTo>
                <a:cubicBezTo>
                  <a:pt x="12" y="245"/>
                  <a:pt x="12" y="245"/>
                  <a:pt x="12" y="245"/>
                </a:cubicBezTo>
                <a:cubicBezTo>
                  <a:pt x="11" y="245"/>
                  <a:pt x="10" y="245"/>
                  <a:pt x="8" y="245"/>
                </a:cubicBezTo>
                <a:close/>
                <a:moveTo>
                  <a:pt x="16" y="71"/>
                </a:moveTo>
                <a:cubicBezTo>
                  <a:pt x="16" y="225"/>
                  <a:pt x="16" y="225"/>
                  <a:pt x="16" y="22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4" y="21"/>
                  <a:pt x="134" y="21"/>
                  <a:pt x="134" y="21"/>
                </a:cubicBezTo>
                <a:lnTo>
                  <a:pt x="16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97485" y="2089150"/>
            <a:ext cx="3061970" cy="1081004"/>
            <a:chOff x="1626835" y="2433771"/>
            <a:chExt cx="2492110" cy="482222"/>
          </a:xfrm>
        </p:grpSpPr>
        <p:sp>
          <p:nvSpPr>
            <p:cNvPr id="45" name="文本框 44"/>
            <p:cNvSpPr txBox="1"/>
            <p:nvPr/>
          </p:nvSpPr>
          <p:spPr>
            <a:xfrm>
              <a:off x="1806000" y="2433771"/>
              <a:ext cx="2133781" cy="15041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pl-PL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W specjalnym ośrodku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626835" y="2687681"/>
              <a:ext cx="2492110" cy="2283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Interdyscyplinarna: psychiatra, psycholog, logopeda, terapeuta SI 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27559" y="3986079"/>
            <a:ext cx="2801722" cy="1428455"/>
            <a:chOff x="1626835" y="2433771"/>
            <a:chExt cx="2492110" cy="1270600"/>
          </a:xfrm>
        </p:grpSpPr>
        <p:sp>
          <p:nvSpPr>
            <p:cNvPr id="48" name="文本框 47"/>
            <p:cNvSpPr txBox="1"/>
            <p:nvPr/>
          </p:nvSpPr>
          <p:spPr>
            <a:xfrm>
              <a:off x="1806000" y="2433771"/>
              <a:ext cx="2133781" cy="3276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pl-PL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Poradnia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26835" y="2687681"/>
              <a:ext cx="2492110" cy="10166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Wydaje opinie o potrzebie wwrd oraz orzeczenie o kształceniu specjalnym na podstawie zaświadczenia lekarskiego od lekarza psychiatry dziecięcego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97700" y="924560"/>
            <a:ext cx="4739005" cy="5434619"/>
            <a:chOff x="1589435" y="2426246"/>
            <a:chExt cx="2492110" cy="1015904"/>
          </a:xfrm>
        </p:grpSpPr>
        <p:sp>
          <p:nvSpPr>
            <p:cNvPr id="54" name="文本框 53"/>
            <p:cNvSpPr txBox="1"/>
            <p:nvPr/>
          </p:nvSpPr>
          <p:spPr>
            <a:xfrm>
              <a:off x="1701745" y="2426246"/>
              <a:ext cx="2133781" cy="20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  <a:ea typeface="+mj-ea"/>
                  <a:sym typeface="+mn-ea"/>
                </a:rPr>
                <a:t>Badania, które mogą być zalecone podczas diagnostyki pod kątem spektrum autyzmu:</a:t>
              </a:r>
              <a:endPara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j-ea"/>
              </a:endParaRPr>
            </a:p>
            <a:p>
              <a:pPr algn="ctr"/>
              <a:endPara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89435" y="2587022"/>
              <a:ext cx="2492110" cy="855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badanie przesiewowe M-CHAT</a:t>
              </a: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, ASRS, ADIR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badania w poradni genetycznej mogą być zalecone, jeśli diagności podejrzewają zespoły genetyczne np. zespół łamliwego chromosomu X, Zespół Retta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badanie słuchu i wzroku – sprawdza czy trudności ze słyszeniem lub widzeniem mogą wyjaśniać sposób zachowania dziecka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obserwacja diagnostyczna ADOS-2 – test do diagnozy autyzmu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testy oceniające rozwój dziecka np. PEP-R , 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</a:t>
              </a:r>
              <a:r>
                <a: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konsultacja z neurologiem i EEG – badanie pozwala wykluczyć epilepsję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-diagnoza intelektu*</a:t>
              </a: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-badanie logopedyczne*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-badanie integracji sensorycznej*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25" y="1718945"/>
            <a:ext cx="344424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72720"/>
            <a:ext cx="2032635" cy="30899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725" y="144145"/>
            <a:ext cx="2164715" cy="3118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660" y="172720"/>
            <a:ext cx="2025015" cy="3151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255" y="158115"/>
            <a:ext cx="2004695" cy="3119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930" y="233680"/>
            <a:ext cx="1653540" cy="225552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402590" y="3507740"/>
            <a:ext cx="114998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Wyodrębnienia autyzmu jako osobnej kategorii diagnostycznej, dokonał austriacki psychiatra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b="1">
                <a:solidFill>
                  <a:schemeClr val="accent1"/>
                </a:solidFill>
              </a:rPr>
              <a:t>Leo Kanner</a:t>
            </a:r>
            <a:r>
              <a:rPr lang="en-US"/>
              <a:t> ze szpitala Johna Hopkinsa w Baltimore w Stanach Zjednoczonych w roku 1943. Do dziś jest on uważany za twórcę psychiatrii dziecięcej.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01955" y="4613275"/>
            <a:ext cx="1111948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Niezależnie od prac Kannera trwały badania austriackiego </a:t>
            </a:r>
            <a:r>
              <a:rPr lang="en-US" b="1">
                <a:solidFill>
                  <a:schemeClr val="accent1"/>
                </a:solidFill>
              </a:rPr>
              <a:t>pediatry Hansa Aspergera. </a:t>
            </a:r>
            <a:r>
              <a:rPr lang="en-US"/>
              <a:t>W roku 1938 wygłosił on wykład na Uniwersytecie Medycznym w Wiedniu o grupie chłopców, których mógł obserwować w swojej klinice. </a:t>
            </a:r>
            <a:r>
              <a:rPr lang="en-US">
                <a:solidFill>
                  <a:schemeClr val="accent1"/>
                </a:solidFill>
              </a:rPr>
              <a:t>Zauważył u nich deficyty społeczne połączone z wysoką inteligencją. Zapożyczył od Bleulera termin „autystyczny” i zdefiniował nowy syndrom nazwany „psychopatią autystyczną”.</a:t>
            </a:r>
            <a:r>
              <a:rPr lang="en-US"/>
              <a:t> W roku 1944 Asperger opublikował swoją pracę doktorską, która ze względu na brak tłumaczenia z niemieckiego na angielski przez następne czterdzieści lat pozostaje niezauważona. Ostatecznie jednak praca ta doprowadziła do powstania jednostki diagnostycznej nazywanej dziś Zespołem Aspergera</a:t>
            </a:r>
            <a:r>
              <a:rPr lang="pl-PL" altLang="en-US"/>
              <a:t>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465060" y="2814320"/>
            <a:ext cx="1859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Temple Grandin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161155" y="1604645"/>
            <a:ext cx="6033135" cy="4304030"/>
            <a:chOff x="4300539" y="1984376"/>
            <a:chExt cx="3589338" cy="2890838"/>
          </a:xfrm>
        </p:grpSpPr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6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7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49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02" tIns="22851" rIns="45702" bIns="22851" numCol="1" anchor="t" anchorCtr="0" compatLnSpc="1"/>
            <a:lstStyle/>
            <a:p>
              <a:endParaRPr lang="id-ID" dirty="0">
                <a:latin typeface="Calibri Light" panose="020F0302020204030204"/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3408045" y="577215"/>
            <a:ext cx="751459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4578350" y="577215"/>
            <a:ext cx="50247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2400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Opóźniony rozwój psychoruchwy</a:t>
            </a:r>
            <a:r>
              <a:rPr lang="en-US" altLang="zh-CN" sz="44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 </a:t>
            </a:r>
            <a:endParaRPr lang="zh-CN" altLang="en-US" sz="44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11750" y="1891665"/>
            <a:ext cx="42602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pl-PL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opóźniony rozwój mowy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pl-PL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opóźniony rozwój funkjci poznawczych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pl-PL" altLang="en-US" sz="24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opóźniony rozwój funkcji motorycznych</a:t>
            </a:r>
          </a:p>
          <a:p>
            <a:pPr marL="342900" indent="-342900">
              <a:buFont typeface="Wingdings" panose="05000000000000000000" charset="0"/>
              <a:buChar char="Ø"/>
            </a:pPr>
            <a:r>
              <a:rPr lang="pl-PL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opóźniony rozwóju funkcji emocjonalno-społecznych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215" y="1951355"/>
            <a:ext cx="3647440" cy="2954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67995" y="3415030"/>
            <a:ext cx="9676765" cy="303974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81075" y="3781425"/>
            <a:ext cx="809752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Problemy z mową to najczęściej spotykane opóźnienie w rozwoju. Przyczyny trudności</a:t>
            </a:r>
            <a:r>
              <a:rPr lang="pl-PL" altLang="en-US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 wysłowieniem oraz ze zrozumieniem słyszanych informacji mogą być różne.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Niekiedy za problemy językowe odpowiedzialne są trudności w uczeniu się lub</a:t>
            </a:r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niedosłuch. Na kontakty społeczne wpływ może mieć również autyzm i inne zaburzenia</a:t>
            </a:r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rozwoju</a:t>
            </a:r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(zaburzenia funkcji poznawczych, motorycznych, czynniki genetyczne, zespół Downa, MPD i inne).</a:t>
            </a:r>
            <a:endParaRPr lang="en-US" altLang="zh-CN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CN" b="1" dirty="0">
              <a:solidFill>
                <a:schemeClr val="bg1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818" y="1288062"/>
            <a:ext cx="5591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Opóźniony rozwój mowy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745" y="348615"/>
            <a:ext cx="4671060" cy="279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10310" y="1648460"/>
            <a:ext cx="9429750" cy="400240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76425" y="1972310"/>
            <a:ext cx="809752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Jeśli w wieku trzech lat dziecko nie jest w stanie wypowiedzieć krótkich</a:t>
            </a:r>
            <a:r>
              <a:rPr lang="pl-PL" altLang="en-US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wyrażeń, </a:t>
            </a:r>
            <a:r>
              <a:rPr lang="pl-PL" altLang="en-US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jest to sygnał alarmowy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przypadku dzieci</a:t>
            </a:r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czteroletnich dzwonkiem alarmowym jest niezdolność do budowania zdań dłuższych niż</a:t>
            </a:r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trzywyrazowe oraz błędne używanie zaimków: „ja” i „ty”.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Natomiast u dzieci pięcioletnich</a:t>
            </a:r>
            <a:r>
              <a:rPr lang="pl-PL" altLang="en-US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powodem do zmartwień jest brak zrozumienia prostych poleceń z przyimkami (np. „na”,</a:t>
            </a:r>
            <a:r>
              <a:rPr lang="pl-PL" altLang="en-US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„pod” lub „do”), błędy w liczbie mnogiej rzeczowników i w czasie przeszłym oraz niemożność</a:t>
            </a:r>
            <a:r>
              <a:rPr lang="pl-PL" altLang="en-US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mówienia o codziennych wydarzeniach.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Nie należy także lekceważyć sytuacji, w której</a:t>
            </a:r>
            <a:r>
              <a:rPr lang="pl-PL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pięcioletnie dziecko nie potrafi przedstawić się z imienia i nazwiska.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4623" y="714657"/>
            <a:ext cx="19043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Objawy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45415" y="3296285"/>
            <a:ext cx="9565005" cy="338391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44550" y="3542030"/>
            <a:ext cx="8166735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Problemy z myśleniem i zdolnościami poznawczymi mogą nastąpić na skutek defektów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genetycznych, czynników środowiskowych, chorób, przedwczesnego porodu, zaburzeń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układu nerwowego i niedotlenienia podczas porodu.</a:t>
            </a:r>
          </a:p>
          <a:p>
            <a:pPr indent="0" algn="just">
              <a:buFont typeface="Arial" panose="020B0604020202020204" pitchFamily="34" charset="0"/>
              <a:buNone/>
            </a:pPr>
            <a:endParaRPr b="1" dirty="0">
              <a:solidFill>
                <a:schemeClr val="bg1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Odpowiedzialny może być również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kontakt z alkoholem lub substancjami toksycznymi podczas ciąży matki, a nawet wypadek.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Im wcześniej rodzice zauważą opóźnienie, tym szybciej dziecku może udać się dogonienie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rówieśników. Leczenie tego typu opóźnień obejmuje zwykle terapię i specjalną edukację.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rzadkich przypadkach stosuje się leki.</a:t>
            </a:r>
          </a:p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endParaRPr b="1" dirty="0">
              <a:solidFill>
                <a:schemeClr val="bg1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77473" y="1456972"/>
            <a:ext cx="536511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Opóźnienia </a:t>
            </a:r>
          </a:p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rozwoju poznawczym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5" y="233680"/>
            <a:ext cx="3235960" cy="295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06375" y="2357755"/>
            <a:ext cx="10579100" cy="361632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178560" y="2734945"/>
            <a:ext cx="816673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Jakie są sygnały alarmowe, wskazujące na opóźnienia dziecka w rozwoju poznawczym?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U trzylatka powodem do niepokoju mogą być trudności z narysowaniem koła, niewielkie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zainteresowanie zabawkami, a także brak zrozumienia prostych poleceń. Maluch może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również unikać zabaw wymagających wyobraźni. Podobnie wyglądają oznaki opóźnienia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u czterolatków. Dodatkowo można spodziewać się zupełnego braku zainteresowania grami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i zabawami interaktywnymi. Natomiast u pięciolatka można zauważyć brak zdolności do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skupienia uwagi na dłużej niż pięć minut.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22223" y="1189637"/>
            <a:ext cx="19043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Objawy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6365" y="3254375"/>
            <a:ext cx="9930130" cy="340423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36625" y="3803015"/>
            <a:ext cx="816673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Niektóre dzieci mają trudności z rzucaniem piłki lub czynnościami wymagającymi większej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dokładności, takimi jak kolorowanie obrazka. Przyczyny takich problemów są różne.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Najczęściej winien jest brak odpowiedniej stymulacji w młodszym wieku lub autyzm.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Niekiedy odpowiedzialne są problemy ze wzrokiem lub zaburzenia dotykające mięśni, które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zakłócają ich koordynację. Leczenie opóźnień zdolności motorycznych zależy od przyczyny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problemów. Zwykle polega ono na zachęcaniu dziecka do aktywności fizycznej.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6895" y="803910"/>
            <a:ext cx="55219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Opóźnienia </a:t>
            </a:r>
          </a:p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zdolnościach </a:t>
            </a:r>
          </a:p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motorycznych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50" y="173990"/>
            <a:ext cx="3229610" cy="300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648667" y="2254144"/>
            <a:ext cx="36074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altLang="zh-CN" sz="2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Całościowe zaburzenia rozwoju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15110" y="3075305"/>
            <a:ext cx="4069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2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  <a:sym typeface="+mn-ea"/>
              </a:rPr>
              <a:t>Opóźniony rozwój psychoruchowy</a:t>
            </a:r>
            <a:endParaRPr lang="pl-PL" altLang="en-US" sz="2000" b="1" dirty="0">
              <a:solidFill>
                <a:srgbClr val="0B63DA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algn="ctr"/>
            <a:endParaRPr lang="pl-PL" altLang="en-US" sz="2000" b="1" dirty="0">
              <a:solidFill>
                <a:srgbClr val="0B63DA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48667" y="4760141"/>
            <a:ext cx="38423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altLang="en-US" sz="2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Zaburzenia lękowe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48667" y="3939540"/>
            <a:ext cx="402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altLang="en-US" sz="2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Zaburzenia integracji sensorycznej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745718" y="730504"/>
            <a:ext cx="3233862" cy="799487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334618" y="729957"/>
            <a:ext cx="223520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en-US" sz="40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Rodzaje: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724535" y="2289810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24535" y="3154045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4535" y="3939540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24534" y="4859020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0" y="1694815"/>
            <a:ext cx="496062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43560" y="2215515"/>
            <a:ext cx="10579100" cy="361632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012315" y="2315845"/>
            <a:ext cx="816673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Trzyletnie dziecko może często się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przewracać oraz mieć trudności z wchodzeniem i schodzeniem po schodach. Typowe jest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także ślinienie się i niewyraźna mowa, a także problemy z korzystanie z małych przedmiotów,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na przykład z budowaniem wieży z 4 klocków. 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 kolei czteroletnie dziecko może mieć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trudności z rzucaniem piłką ponad głową, podskakiwaniem w miejscu, jazdą na rowerku,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chwytaniem kredki pomiędzy kciukiem a palcem wskazującym oraz budowaniem wieży z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więcej niż 4 klocków.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przypadku dzieci pięcioletnich problemy ze zdolnościami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motorycznymi mogą objawiać się niezdolnością do zbudowania wieży z 6-8 klocków,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dokładnego mycia zębów i umycia oraz wysuszenia dłoni. Maluchy mogą również mieć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kłopoty ze zdjęciem ubrań i trzymaniem kredki w dłoni.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65783" y="881027"/>
            <a:ext cx="19043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Objawy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0" y="3073400"/>
            <a:ext cx="10579100" cy="361632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05865" y="3382645"/>
            <a:ext cx="8166735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Dzieci mogą doświadczyć problemów w interakcjach z dorosłymi i innymi dziećmi. Powody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takiego stanu są różne, od zaniedbania przez rodziców, po zaburzenia, takiego rodzaju jak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autyzm, zespół Aspergera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,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syndrom Retta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, zaburzenia lękowe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.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przypadku zaburzeń stosuje się zwykle leki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i specjalną terapię behawioralną. Wskazane jest także, by rodzice uczestniczyli w zajęciach,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które pomogą im nawiązać z dzieckiem więź emocjonalną.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1150" y="1178207"/>
            <a:ext cx="739140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Opóźnienia w rozwoju </a:t>
            </a:r>
          </a:p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funkcji emocjonalno-społecznych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615" y="147955"/>
            <a:ext cx="3108960" cy="309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19100" y="1732280"/>
            <a:ext cx="11149330" cy="432625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783715" y="1772285"/>
            <a:ext cx="8624570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Pierwsze sygnały alarmowe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u dzieci trzyletnich to: minimalne zainteresowanie innymi dziećmi, trudności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 odseparowaniem się od rodziców oraz unikanie kontaktu wzrokowego. </a:t>
            </a:r>
          </a:p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W przypadku dzieci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czteroletnich wyżej wymienione zachowania pogłębiają się. Maluchy reagują płaczem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na nieobecność rodziców, ignorują inne dzieci, nie reagują na słowa osób spoza rodziny,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łatwo wpadają w gniew i stawiają opór między innymi wobec korzystania z toalety.</a:t>
            </a:r>
          </a:p>
          <a:p>
            <a:pPr indent="0" algn="just">
              <a:buFont typeface="Arial" panose="020B0604020202020204" pitchFamily="34" charset="0"/>
              <a:buNone/>
            </a:pPr>
            <a:endParaRPr b="1" dirty="0"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Natomiast pięciolatki opóźnione emocjonalnie i społecznie przez większość czasu są smutne,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zgaszone, przestraszone lub agresywne. Niekiedy wachlarz ich emocji jest bardzo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ograniczony. Zwykle dzieci te nie są w stanie pozwolić rodzicowi oddalić się bez zrobienia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scen. Poza tym wykazują bardzo mało zainteresowania wymyślaniem zabaw i bawieniem się</a:t>
            </a:r>
            <a:r>
              <a:rPr lang="pl-PL"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 </a:t>
            </a:r>
            <a:r>
              <a:rPr b="1" dirty="0"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z innymi dziećmi.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00733" y="965482"/>
            <a:ext cx="190436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Objawy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8171" cy="155466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209427" y="529180"/>
            <a:ext cx="4999716" cy="793433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84425" y="541020"/>
            <a:ext cx="44672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44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Diagnoza</a:t>
            </a:r>
            <a:endParaRPr lang="zh-CN" altLang="en-US" sz="44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sp>
        <p:nvSpPr>
          <p:cNvPr id="10" name="Freeform 7"/>
          <p:cNvSpPr/>
          <p:nvPr/>
        </p:nvSpPr>
        <p:spPr bwMode="auto">
          <a:xfrm rot="17880000">
            <a:off x="3956529" y="5112181"/>
            <a:ext cx="655830" cy="1125771"/>
          </a:xfrm>
          <a:custGeom>
            <a:avLst/>
            <a:gdLst>
              <a:gd name="T0" fmla="*/ 0 w 314"/>
              <a:gd name="T1" fmla="*/ 404 h 539"/>
              <a:gd name="T2" fmla="*/ 314 w 314"/>
              <a:gd name="T3" fmla="*/ 539 h 539"/>
              <a:gd name="T4" fmla="*/ 314 w 314"/>
              <a:gd name="T5" fmla="*/ 135 h 539"/>
              <a:gd name="T6" fmla="*/ 0 w 314"/>
              <a:gd name="T7" fmla="*/ 0 h 539"/>
              <a:gd name="T8" fmla="*/ 0 w 314"/>
              <a:gd name="T9" fmla="*/ 40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539">
                <a:moveTo>
                  <a:pt x="0" y="404"/>
                </a:moveTo>
                <a:lnTo>
                  <a:pt x="314" y="539"/>
                </a:lnTo>
                <a:lnTo>
                  <a:pt x="314" y="135"/>
                </a:lnTo>
                <a:lnTo>
                  <a:pt x="0" y="0"/>
                </a:lnTo>
                <a:lnTo>
                  <a:pt x="0" y="404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7382216" y="5188970"/>
            <a:ext cx="741464" cy="1209316"/>
          </a:xfrm>
          <a:custGeom>
            <a:avLst/>
            <a:gdLst>
              <a:gd name="T0" fmla="*/ 8 w 150"/>
              <a:gd name="T1" fmla="*/ 245 h 245"/>
              <a:gd name="T2" fmla="*/ 4 w 150"/>
              <a:gd name="T3" fmla="*/ 244 h 245"/>
              <a:gd name="T4" fmla="*/ 0 w 150"/>
              <a:gd name="T5" fmla="*/ 237 h 245"/>
              <a:gd name="T6" fmla="*/ 0 w 150"/>
              <a:gd name="T7" fmla="*/ 66 h 245"/>
              <a:gd name="T8" fmla="*/ 5 w 150"/>
              <a:gd name="T9" fmla="*/ 58 h 245"/>
              <a:gd name="T10" fmla="*/ 139 w 150"/>
              <a:gd name="T11" fmla="*/ 1 h 245"/>
              <a:gd name="T12" fmla="*/ 146 w 150"/>
              <a:gd name="T13" fmla="*/ 2 h 245"/>
              <a:gd name="T14" fmla="*/ 150 w 150"/>
              <a:gd name="T15" fmla="*/ 9 h 245"/>
              <a:gd name="T16" fmla="*/ 150 w 150"/>
              <a:gd name="T17" fmla="*/ 180 h 245"/>
              <a:gd name="T18" fmla="*/ 145 w 150"/>
              <a:gd name="T19" fmla="*/ 187 h 245"/>
              <a:gd name="T20" fmla="*/ 12 w 150"/>
              <a:gd name="T21" fmla="*/ 245 h 245"/>
              <a:gd name="T22" fmla="*/ 8 w 150"/>
              <a:gd name="T23" fmla="*/ 245 h 245"/>
              <a:gd name="T24" fmla="*/ 16 w 150"/>
              <a:gd name="T25" fmla="*/ 71 h 245"/>
              <a:gd name="T26" fmla="*/ 16 w 150"/>
              <a:gd name="T27" fmla="*/ 225 h 245"/>
              <a:gd name="T28" fmla="*/ 134 w 150"/>
              <a:gd name="T29" fmla="*/ 175 h 245"/>
              <a:gd name="T30" fmla="*/ 134 w 150"/>
              <a:gd name="T31" fmla="*/ 21 h 245"/>
              <a:gd name="T32" fmla="*/ 16 w 150"/>
              <a:gd name="T33" fmla="*/ 71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0" h="245">
                <a:moveTo>
                  <a:pt x="8" y="245"/>
                </a:moveTo>
                <a:cubicBezTo>
                  <a:pt x="7" y="245"/>
                  <a:pt x="5" y="245"/>
                  <a:pt x="4" y="244"/>
                </a:cubicBezTo>
                <a:cubicBezTo>
                  <a:pt x="2" y="242"/>
                  <a:pt x="0" y="240"/>
                  <a:pt x="0" y="237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2"/>
                  <a:pt x="2" y="60"/>
                  <a:pt x="5" y="58"/>
                </a:cubicBezTo>
                <a:cubicBezTo>
                  <a:pt x="139" y="1"/>
                  <a:pt x="139" y="1"/>
                  <a:pt x="139" y="1"/>
                </a:cubicBezTo>
                <a:cubicBezTo>
                  <a:pt x="141" y="0"/>
                  <a:pt x="144" y="0"/>
                  <a:pt x="146" y="2"/>
                </a:cubicBezTo>
                <a:cubicBezTo>
                  <a:pt x="148" y="3"/>
                  <a:pt x="150" y="6"/>
                  <a:pt x="150" y="9"/>
                </a:cubicBezTo>
                <a:cubicBezTo>
                  <a:pt x="150" y="180"/>
                  <a:pt x="150" y="180"/>
                  <a:pt x="150" y="180"/>
                </a:cubicBezTo>
                <a:cubicBezTo>
                  <a:pt x="150" y="183"/>
                  <a:pt x="148" y="186"/>
                  <a:pt x="145" y="187"/>
                </a:cubicBezTo>
                <a:cubicBezTo>
                  <a:pt x="12" y="245"/>
                  <a:pt x="12" y="245"/>
                  <a:pt x="12" y="245"/>
                </a:cubicBezTo>
                <a:cubicBezTo>
                  <a:pt x="11" y="245"/>
                  <a:pt x="10" y="245"/>
                  <a:pt x="8" y="245"/>
                </a:cubicBezTo>
                <a:close/>
                <a:moveTo>
                  <a:pt x="16" y="71"/>
                </a:moveTo>
                <a:cubicBezTo>
                  <a:pt x="16" y="225"/>
                  <a:pt x="16" y="225"/>
                  <a:pt x="16" y="22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4" y="21"/>
                  <a:pt x="134" y="21"/>
                  <a:pt x="134" y="21"/>
                </a:cubicBezTo>
                <a:lnTo>
                  <a:pt x="16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9"/>
          <p:cNvSpPr/>
          <p:nvPr/>
        </p:nvSpPr>
        <p:spPr bwMode="auto">
          <a:xfrm rot="18000000">
            <a:off x="5963431" y="3675811"/>
            <a:ext cx="655830" cy="1125771"/>
          </a:xfrm>
          <a:custGeom>
            <a:avLst/>
            <a:gdLst>
              <a:gd name="T0" fmla="*/ 0 w 314"/>
              <a:gd name="T1" fmla="*/ 404 h 539"/>
              <a:gd name="T2" fmla="*/ 314 w 314"/>
              <a:gd name="T3" fmla="*/ 539 h 539"/>
              <a:gd name="T4" fmla="*/ 314 w 314"/>
              <a:gd name="T5" fmla="*/ 135 h 539"/>
              <a:gd name="T6" fmla="*/ 0 w 314"/>
              <a:gd name="T7" fmla="*/ 0 h 539"/>
              <a:gd name="T8" fmla="*/ 0 w 314"/>
              <a:gd name="T9" fmla="*/ 40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539">
                <a:moveTo>
                  <a:pt x="0" y="404"/>
                </a:moveTo>
                <a:lnTo>
                  <a:pt x="314" y="539"/>
                </a:lnTo>
                <a:lnTo>
                  <a:pt x="314" y="135"/>
                </a:lnTo>
                <a:lnTo>
                  <a:pt x="0" y="0"/>
                </a:lnTo>
                <a:lnTo>
                  <a:pt x="0" y="404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6726386" y="4909094"/>
            <a:ext cx="1397294" cy="645386"/>
          </a:xfrm>
          <a:custGeom>
            <a:avLst/>
            <a:gdLst>
              <a:gd name="T0" fmla="*/ 141 w 283"/>
              <a:gd name="T1" fmla="*/ 131 h 131"/>
              <a:gd name="T2" fmla="*/ 138 w 283"/>
              <a:gd name="T3" fmla="*/ 131 h 131"/>
              <a:gd name="T4" fmla="*/ 5 w 283"/>
              <a:gd name="T5" fmla="*/ 73 h 131"/>
              <a:gd name="T6" fmla="*/ 0 w 283"/>
              <a:gd name="T7" fmla="*/ 66 h 131"/>
              <a:gd name="T8" fmla="*/ 5 w 283"/>
              <a:gd name="T9" fmla="*/ 59 h 131"/>
              <a:gd name="T10" fmla="*/ 138 w 283"/>
              <a:gd name="T11" fmla="*/ 1 h 131"/>
              <a:gd name="T12" fmla="*/ 145 w 283"/>
              <a:gd name="T13" fmla="*/ 1 h 131"/>
              <a:gd name="T14" fmla="*/ 278 w 283"/>
              <a:gd name="T15" fmla="*/ 58 h 131"/>
              <a:gd name="T16" fmla="*/ 283 w 283"/>
              <a:gd name="T17" fmla="*/ 66 h 131"/>
              <a:gd name="T18" fmla="*/ 278 w 283"/>
              <a:gd name="T19" fmla="*/ 73 h 131"/>
              <a:gd name="T20" fmla="*/ 145 w 283"/>
              <a:gd name="T21" fmla="*/ 131 h 131"/>
              <a:gd name="T22" fmla="*/ 141 w 283"/>
              <a:gd name="T23" fmla="*/ 131 h 131"/>
              <a:gd name="T24" fmla="*/ 28 w 283"/>
              <a:gd name="T25" fmla="*/ 66 h 131"/>
              <a:gd name="T26" fmla="*/ 141 w 283"/>
              <a:gd name="T27" fmla="*/ 115 h 131"/>
              <a:gd name="T28" fmla="*/ 255 w 283"/>
              <a:gd name="T29" fmla="*/ 66 h 131"/>
              <a:gd name="T30" fmla="*/ 141 w 283"/>
              <a:gd name="T31" fmla="*/ 17 h 131"/>
              <a:gd name="T32" fmla="*/ 28 w 283"/>
              <a:gd name="T33" fmla="*/ 6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131">
                <a:moveTo>
                  <a:pt x="141" y="131"/>
                </a:moveTo>
                <a:cubicBezTo>
                  <a:pt x="140" y="131"/>
                  <a:pt x="139" y="131"/>
                  <a:pt x="138" y="13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72"/>
                  <a:pt x="0" y="69"/>
                  <a:pt x="0" y="66"/>
                </a:cubicBezTo>
                <a:cubicBezTo>
                  <a:pt x="0" y="63"/>
                  <a:pt x="2" y="60"/>
                  <a:pt x="5" y="59"/>
                </a:cubicBezTo>
                <a:cubicBezTo>
                  <a:pt x="138" y="1"/>
                  <a:pt x="138" y="1"/>
                  <a:pt x="138" y="1"/>
                </a:cubicBezTo>
                <a:cubicBezTo>
                  <a:pt x="140" y="0"/>
                  <a:pt x="143" y="0"/>
                  <a:pt x="145" y="1"/>
                </a:cubicBezTo>
                <a:cubicBezTo>
                  <a:pt x="278" y="58"/>
                  <a:pt x="278" y="58"/>
                  <a:pt x="278" y="58"/>
                </a:cubicBezTo>
                <a:cubicBezTo>
                  <a:pt x="281" y="59"/>
                  <a:pt x="283" y="62"/>
                  <a:pt x="283" y="66"/>
                </a:cubicBezTo>
                <a:cubicBezTo>
                  <a:pt x="283" y="69"/>
                  <a:pt x="281" y="72"/>
                  <a:pt x="278" y="73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4" y="131"/>
                  <a:pt x="143" y="131"/>
                  <a:pt x="141" y="131"/>
                </a:cubicBezTo>
                <a:close/>
                <a:moveTo>
                  <a:pt x="28" y="66"/>
                </a:moveTo>
                <a:cubicBezTo>
                  <a:pt x="141" y="115"/>
                  <a:pt x="141" y="115"/>
                  <a:pt x="141" y="115"/>
                </a:cubicBezTo>
                <a:cubicBezTo>
                  <a:pt x="255" y="66"/>
                  <a:pt x="255" y="66"/>
                  <a:pt x="255" y="66"/>
                </a:cubicBezTo>
                <a:cubicBezTo>
                  <a:pt x="141" y="17"/>
                  <a:pt x="141" y="17"/>
                  <a:pt x="141" y="17"/>
                </a:cubicBezTo>
                <a:lnTo>
                  <a:pt x="28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/>
          <p:nvPr/>
        </p:nvSpPr>
        <p:spPr bwMode="auto">
          <a:xfrm rot="18060000">
            <a:off x="3797538" y="2547951"/>
            <a:ext cx="655830" cy="1127860"/>
          </a:xfrm>
          <a:custGeom>
            <a:avLst/>
            <a:gdLst>
              <a:gd name="T0" fmla="*/ 0 w 314"/>
              <a:gd name="T1" fmla="*/ 403 h 540"/>
              <a:gd name="T2" fmla="*/ 314 w 314"/>
              <a:gd name="T3" fmla="*/ 540 h 540"/>
              <a:gd name="T4" fmla="*/ 314 w 314"/>
              <a:gd name="T5" fmla="*/ 134 h 540"/>
              <a:gd name="T6" fmla="*/ 0 w 314"/>
              <a:gd name="T7" fmla="*/ 0 h 540"/>
              <a:gd name="T8" fmla="*/ 0 w 314"/>
              <a:gd name="T9" fmla="*/ 403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540">
                <a:moveTo>
                  <a:pt x="0" y="403"/>
                </a:moveTo>
                <a:lnTo>
                  <a:pt x="314" y="540"/>
                </a:lnTo>
                <a:lnTo>
                  <a:pt x="314" y="134"/>
                </a:lnTo>
                <a:lnTo>
                  <a:pt x="0" y="0"/>
                </a:lnTo>
                <a:lnTo>
                  <a:pt x="0" y="403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531394" y="2088699"/>
            <a:ext cx="2801722" cy="4162130"/>
            <a:chOff x="1626835" y="2433771"/>
            <a:chExt cx="2492110" cy="3702183"/>
          </a:xfrm>
        </p:grpSpPr>
        <p:sp>
          <p:nvSpPr>
            <p:cNvPr id="48" name="文本框 47"/>
            <p:cNvSpPr txBox="1"/>
            <p:nvPr/>
          </p:nvSpPr>
          <p:spPr>
            <a:xfrm>
              <a:off x="1806000" y="2433771"/>
              <a:ext cx="2133781" cy="3276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pl-PL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Poradnia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26835" y="2687681"/>
              <a:ext cx="2492110" cy="344827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Wydaje opinie o potrzebie pomocy psychologiczno-pedagogicznej w przedszkolu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Zalecenia: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zajęcia korekcyjno-kompensacyjne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zajecia logopedyczne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zajecia SI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zajęcia rozwijające kompetencje emocjonalno-społeczne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współpraca z rodzicami (zalecenia dla rodziców)</a:t>
              </a:r>
            </a:p>
            <a:p>
              <a:pPr algn="ctr">
                <a:lnSpc>
                  <a:spcPct val="114000"/>
                </a:lnSpc>
              </a:pPr>
              <a:endParaRPr lang="pl-PL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  <a:p>
              <a:pPr algn="ctr">
                <a:lnSpc>
                  <a:spcPct val="114000"/>
                </a:lnSpc>
              </a:pPr>
              <a:r>
                <a:rPr lang="pl-PL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+mj-ea"/>
                </a:rPr>
                <a:t>*w przypadku potwierdzenia niepełnosprawności intelektualnej lub ruchowej wydaje się również orzeczenie o potrzebie kształcenia specjalnego oraz opinię o wczesnym wspomaganiu rozwoju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099300" y="2229485"/>
            <a:ext cx="4739005" cy="3753136"/>
            <a:chOff x="1589435" y="2426246"/>
            <a:chExt cx="2492110" cy="701581"/>
          </a:xfrm>
        </p:grpSpPr>
        <p:sp>
          <p:nvSpPr>
            <p:cNvPr id="54" name="文本框 53"/>
            <p:cNvSpPr txBox="1"/>
            <p:nvPr/>
          </p:nvSpPr>
          <p:spPr>
            <a:xfrm>
              <a:off x="1701745" y="2426246"/>
              <a:ext cx="2133781" cy="247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  <a:ea typeface="+mj-ea"/>
                  <a:sym typeface="+mn-ea"/>
                </a:rPr>
                <a:t>Badania, które mogą być zalecone podczas diagnostyki pod kątem </a:t>
              </a:r>
              <a:r>
                <a:rPr lang="pl-PL" altLang="en-US" sz="16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  <a:ea typeface="+mj-ea"/>
                  <a:sym typeface="+mn-ea"/>
                </a:rPr>
                <a:t>opóźnionego rozwoju psychoruchowego</a:t>
              </a:r>
              <a:r>
                <a:rPr lang="en-US" altLang="zh-CN" sz="16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  <a:ea typeface="+mj-ea"/>
                  <a:sym typeface="+mn-ea"/>
                </a:rPr>
                <a:t>:</a:t>
              </a:r>
              <a:endPara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j-ea"/>
              </a:endParaRPr>
            </a:p>
            <a:p>
              <a:pPr algn="ctr"/>
              <a:endParaRPr lang="en-US" altLang="zh-CN" sz="1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89435" y="2587022"/>
              <a:ext cx="2492110" cy="5408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endPara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-badanie intelektu (SB-5, Leiter 3)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-badanie testem PEPR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-System oceny zachowań adaptacyjnychy ABS-3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-badanie logopedyczne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-badanie integracji sensorycznej lub ocena fizjoteraeputy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-wywiad z rodzicem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-analiza opinii z przedszkola</a:t>
              </a:r>
            </a:p>
            <a:p>
              <a:pPr algn="ctr">
                <a:lnSpc>
                  <a:spcPct val="114000"/>
                </a:lnSpc>
              </a:pPr>
              <a:r>
                <a:rPr lang="pl-PL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-zaświadczenia lekarskie*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209165" y="528955"/>
            <a:ext cx="853948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84425" y="541020"/>
            <a:ext cx="73875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zh-CN" sz="44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Integracja sensoryczna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65250" y="1684655"/>
            <a:ext cx="9587865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Integracja sensoryczna (SI) to zdolność rozumienia oraz porządkowania bodźców i informacji dostarczanych z otoczenia i z własnego ciała poprzez zmysły. Dzięki tej wyjątkowej umiejętności dziecko rozumie, jak działa świat, i swobodnie w nim funkcjonuje.</a:t>
            </a:r>
          </a:p>
          <a:p>
            <a:pPr algn="just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Innymi słowy, dzięki integracji sensorycznej dziecko adekwatnie odbiera różne wrażenia – np. obrazy, odległości, dźwięki czy zapachy, oraz właściwie je interpretuje. To z kolei pozwala mu łatwo i bez poczucia dyskomfortu funkcjonować w zwyczajnych, codziennych sytuacjach życiowych – takich jak jedzenie, ubieranie się czy aktywność fizyczna.</a:t>
            </a:r>
          </a:p>
          <a:p>
            <a:pPr algn="just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Proces tworzenia się integracji sensorycznej rozpoczyna się już u noworodka i trwa do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około 7. roku życia.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20" y="4721225"/>
            <a:ext cx="3036570" cy="197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84425" y="541020"/>
            <a:ext cx="44672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4400" b="1" dirty="0">
                <a:solidFill>
                  <a:schemeClr val="bg1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Zaburzenia SI</a:t>
            </a:r>
            <a:endParaRPr lang="zh-CN" altLang="en-US" sz="4400" b="1" dirty="0">
              <a:solidFill>
                <a:schemeClr val="bg1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427990"/>
            <a:ext cx="11180445" cy="600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254000"/>
            <a:ext cx="2553970" cy="3583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285" y="291465"/>
            <a:ext cx="2273935" cy="3217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420" y="254000"/>
            <a:ext cx="2208530" cy="31965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160" y="260985"/>
            <a:ext cx="2228850" cy="3208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" y="4296410"/>
            <a:ext cx="1847850" cy="209677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818130" y="3837940"/>
            <a:ext cx="89369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Times New Roman" panose="02020603050405020304" charset="0"/>
                <a:cs typeface="Times New Roman" panose="02020603050405020304" charset="0"/>
              </a:rPr>
              <a:t>dr Anna Jean Ayres (1920-1989) psycholog i terapeuta zajęciowy, pracownik naukowy na Uniwersytecie Kalifornijskim w Los Angeles. </a:t>
            </a:r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W latach 60 tych ubiegłego stulecia w oparci o wiedzę z zakresu neurobiologii, psychologii, pedagogiki i terapii opracowała hipotezy wskazujące na zależność pomiędzy funkcjami psychoneurologicznymi a trudnościami w uczeniu się. Poprzez kolejne lata badań i studiów teoretycznych Ayres </a:t>
            </a:r>
            <a:r>
              <a:rPr lang="en-US" sz="16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opracowuje szczegółowo teorię rozwoju integracji sensorycznej i jej rolę w rozwoju dziecka</a:t>
            </a:r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. Tworzy </a:t>
            </a:r>
            <a:r>
              <a:rPr lang="en-US" sz="1600">
                <a:solidFill>
                  <a:schemeClr val="accent1"/>
                </a:solidFill>
                <a:latin typeface="Times New Roman" panose="02020603050405020304" charset="0"/>
                <a:cs typeface="Times New Roman" panose="02020603050405020304" charset="0"/>
              </a:rPr>
              <a:t>18 testów do badania dysfunkcji w zakresie integracji sensorycznej weryfikuje je w trakcie licznych badań. Noszą one dziś nazwę Południowo Kalifornijskich Testów Integracji Sensorycznej.</a:t>
            </a:r>
            <a:r>
              <a:rPr lang="en-US" sz="1600">
                <a:latin typeface="Times New Roman" panose="02020603050405020304" charset="0"/>
                <a:cs typeface="Times New Roman" panose="02020603050405020304" charset="0"/>
              </a:rPr>
              <a:t> Każdy test mierzy psychoneurologiczne procesy, przyczyniające się do wykształcenia zdolności do uczenia się. Opracowuje metody terapii dzieci z zaburzeniami w zakresie integracji sensorycznej. Pisze i publikuje kilkadziesiąt artykułów, kilka książek m.in. „Sensory Integration and Lerning Disorders” i „Sensory Integration and the Child”, kręci kilka profesjonalnych filmów szkoleniowych.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4417" y="1196975"/>
            <a:ext cx="10943167" cy="1716042"/>
          </a:xfrm>
        </p:spPr>
        <p:txBody>
          <a:bodyPr/>
          <a:lstStyle/>
          <a:p>
            <a:r>
              <a:rPr lang="pl-PL" sz="4000" dirty="0">
                <a:solidFill>
                  <a:schemeClr val="tx1"/>
                </a:solidFill>
              </a:rPr>
              <a:t>Zaburzenia lękowe wieku przedszkolnego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3470" y="3232422"/>
            <a:ext cx="10949517" cy="17526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36503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000" dirty="0">
                <a:solidFill>
                  <a:schemeClr val="accent1"/>
                </a:solidFill>
              </a:rPr>
              <a:t>Strach czy lęk?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64376" y="1174750"/>
            <a:ext cx="9218023" cy="4953000"/>
          </a:xfrm>
        </p:spPr>
        <p:txBody>
          <a:bodyPr/>
          <a:lstStyle/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</a:rPr>
              <a:t>Strach</a:t>
            </a:r>
            <a:r>
              <a:rPr lang="pl-PL" dirty="0"/>
              <a:t> – pojawia się w obliczu realnego   </a:t>
            </a:r>
          </a:p>
          <a:p>
            <a:pPr marL="0" indent="0">
              <a:buNone/>
            </a:pPr>
            <a:r>
              <a:rPr lang="pl-PL" dirty="0"/>
              <a:t>                 zagrożenia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4000" dirty="0">
                <a:solidFill>
                  <a:schemeClr val="accent1"/>
                </a:solidFill>
              </a:rPr>
              <a:t>Lęk</a:t>
            </a:r>
            <a:r>
              <a:rPr lang="pl-PL" dirty="0"/>
              <a:t> – pojawia się w sytuacji zagrożenia  </a:t>
            </a:r>
          </a:p>
          <a:p>
            <a:pPr marL="0" indent="0">
              <a:buNone/>
            </a:pPr>
            <a:r>
              <a:rPr lang="pl-PL" dirty="0"/>
              <a:t>           niejasnego, niekonkretnego, irracjonalnego</a:t>
            </a:r>
          </a:p>
        </p:txBody>
      </p:sp>
      <p:sp>
        <p:nvSpPr>
          <p:cNvPr id="4" name="Right Arrow 18"/>
          <p:cNvSpPr/>
          <p:nvPr/>
        </p:nvSpPr>
        <p:spPr>
          <a:xfrm>
            <a:off x="663279" y="1196340"/>
            <a:ext cx="1073105" cy="597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18"/>
          <p:cNvSpPr/>
          <p:nvPr/>
        </p:nvSpPr>
        <p:spPr>
          <a:xfrm>
            <a:off x="761476" y="3199856"/>
            <a:ext cx="1073105" cy="597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1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4914" y="249169"/>
            <a:ext cx="10972800" cy="582613"/>
          </a:xfrm>
        </p:spPr>
        <p:txBody>
          <a:bodyPr/>
          <a:lstStyle/>
          <a:p>
            <a:pPr algn="ctr"/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4034" y="1174749"/>
            <a:ext cx="9810206" cy="4964793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6-10 </a:t>
            </a:r>
            <a:r>
              <a:rPr lang="pl-PL" dirty="0" err="1">
                <a:solidFill>
                  <a:schemeClr val="accent1"/>
                </a:solidFill>
              </a:rPr>
              <a:t>mż</a:t>
            </a:r>
            <a:r>
              <a:rPr lang="pl-PL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800" dirty="0"/>
              <a:t>lęk przed nieznajomymi, niespodziewanymi i intensywnymi bodźcami zmysłowymi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8mż – 2rż </a:t>
            </a:r>
            <a:r>
              <a:rPr lang="pl-PL" dirty="0"/>
              <a:t>(maks. 5 </a:t>
            </a:r>
            <a:r>
              <a:rPr lang="pl-PL" dirty="0" err="1"/>
              <a:t>rż</a:t>
            </a:r>
            <a:r>
              <a:rPr lang="pl-PL" dirty="0"/>
              <a:t>) </a:t>
            </a:r>
          </a:p>
          <a:p>
            <a:pPr marL="0" indent="0">
              <a:buNone/>
            </a:pPr>
            <a:r>
              <a:rPr lang="pl-PL" sz="2800" dirty="0"/>
              <a:t>lęk przed separacją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/>
                </a:solidFill>
              </a:rPr>
              <a:t>3-6rż </a:t>
            </a:r>
          </a:p>
          <a:p>
            <a:pPr marL="0" indent="0">
              <a:buNone/>
            </a:pPr>
            <a:r>
              <a:rPr lang="pl-PL" sz="2800" dirty="0"/>
              <a:t>lęk przed ciemnością, wyobrażonymi postaciami, duchami, katastrofami naturalnymi, chorobami (w tym czasie nasilają się objawy somatyczne)</a:t>
            </a:r>
          </a:p>
        </p:txBody>
      </p:sp>
      <p:sp>
        <p:nvSpPr>
          <p:cNvPr id="4" name="圆角矩形 22"/>
          <p:cNvSpPr/>
          <p:nvPr/>
        </p:nvSpPr>
        <p:spPr>
          <a:xfrm>
            <a:off x="1696810" y="143601"/>
            <a:ext cx="751459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altLang="zh-CN" sz="3000" dirty="0">
                <a:solidFill>
                  <a:schemeClr val="tx1"/>
                </a:solidFill>
                <a:latin typeface="+mj-lt"/>
              </a:rPr>
              <a:t>Lęki rozwojowe</a:t>
            </a:r>
            <a:endParaRPr lang="zh-CN" altLang="en-US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Freeform 27"/>
          <p:cNvSpPr/>
          <p:nvPr/>
        </p:nvSpPr>
        <p:spPr bwMode="auto">
          <a:xfrm>
            <a:off x="-44926" y="1254831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6" name="Freeform 27"/>
          <p:cNvSpPr/>
          <p:nvPr/>
        </p:nvSpPr>
        <p:spPr bwMode="auto">
          <a:xfrm>
            <a:off x="0" y="2812687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7" name="Freeform 27"/>
          <p:cNvSpPr/>
          <p:nvPr/>
        </p:nvSpPr>
        <p:spPr bwMode="auto">
          <a:xfrm>
            <a:off x="-53964" y="3905701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5102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5267960" y="661035"/>
            <a:ext cx="5945505" cy="93218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13450" y="927735"/>
            <a:ext cx="43630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altLang="en-US" sz="2400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Całościowe zaburzenia rozwoju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742815" y="1740535"/>
            <a:ext cx="70758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0B63DA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NOWA KLASYFIKACJA chorób i problemów zdrowotnych – icd 11 została opublikowana na stronach WHO 18 stycznia 2018 roku, a Obowiązuje od 1 stycznia 2022 roku. Nie ma jeszcze polskiej wersji językowej, polska MA 5-LETNI OKRES PRZEJŚCIOWY NA WDROŻENIE ICD-11. DO TEGO CZASU BĘDĄ OBOWIĄZYWAĆ STARE WYTYCZNE.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63549" y="3824034"/>
            <a:ext cx="4890892" cy="25469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F84.0 – Autyzm dziecięcy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F84.1 – Autyzm atypowy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F84.2 – Zespół Retta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F84.3 – Inne dziecięce zaburzenia dezintegracyjne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F84.4 – Zaburzenie hiperkinetyczne z towarzyszącym upośledzeniem umysłowym i ruchami stereotypowymi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F84.5 – Zespół Aspergera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F84.8 – Inne całościowe zaburzenia rozwojowe</a:t>
            </a:r>
          </a:p>
          <a:p>
            <a:pPr algn="ctr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rPr>
              <a:t>F84.9 – Całościowe zaburzenia rozwojowe, nieokreślone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483350" y="3271520"/>
            <a:ext cx="1809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ICD 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518795"/>
            <a:ext cx="4424045" cy="546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7908" y="1174750"/>
            <a:ext cx="10354491" cy="4953000"/>
          </a:xfrm>
        </p:spPr>
        <p:txBody>
          <a:bodyPr/>
          <a:lstStyle/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Lęk przed separacją w dzieciństwie (F93.0)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Uogólnione zaburzenia lękowe (F41.1)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Lęk społeczny w dzieciństwie (F93.2)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Zaburzenia lękowe o typie fobii w dzieciństwie (F93.1)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Zaburzenia lękowe z napadami lęku (F41.0)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Mutyzm wybiórczy (F94.0)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Zaburzenie obsesyjno-kompulsywne (F42)</a:t>
            </a: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pl-PL" dirty="0"/>
              <a:t>Zaburzenia stresowe pourazowe (F43.1)</a:t>
            </a:r>
          </a:p>
        </p:txBody>
      </p:sp>
      <p:sp>
        <p:nvSpPr>
          <p:cNvPr id="4" name="圆角矩形 22"/>
          <p:cNvSpPr/>
          <p:nvPr/>
        </p:nvSpPr>
        <p:spPr>
          <a:xfrm>
            <a:off x="783771" y="143601"/>
            <a:ext cx="9418319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>
                <a:solidFill>
                  <a:schemeClr val="tx1"/>
                </a:solidFill>
              </a:rPr>
              <a:t>Zaburzenia lękowe u dzieci i młodzieży wg ICD10</a:t>
            </a:r>
            <a:endParaRPr lang="zh-CN" altLang="en-US" sz="3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ight Arrow 18"/>
          <p:cNvSpPr/>
          <p:nvPr/>
        </p:nvSpPr>
        <p:spPr>
          <a:xfrm>
            <a:off x="425132" y="1349284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18"/>
          <p:cNvSpPr/>
          <p:nvPr/>
        </p:nvSpPr>
        <p:spPr>
          <a:xfrm>
            <a:off x="400365" y="1962150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8"/>
          <p:cNvSpPr/>
          <p:nvPr/>
        </p:nvSpPr>
        <p:spPr>
          <a:xfrm>
            <a:off x="425130" y="2453640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8"/>
          <p:cNvSpPr/>
          <p:nvPr/>
        </p:nvSpPr>
        <p:spPr>
          <a:xfrm>
            <a:off x="411024" y="3016976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8"/>
          <p:cNvSpPr/>
          <p:nvPr/>
        </p:nvSpPr>
        <p:spPr>
          <a:xfrm>
            <a:off x="400366" y="3639638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18"/>
          <p:cNvSpPr/>
          <p:nvPr/>
        </p:nvSpPr>
        <p:spPr>
          <a:xfrm>
            <a:off x="400367" y="4288427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8"/>
          <p:cNvSpPr/>
          <p:nvPr/>
        </p:nvSpPr>
        <p:spPr>
          <a:xfrm>
            <a:off x="425131" y="4832713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8"/>
          <p:cNvSpPr/>
          <p:nvPr/>
        </p:nvSpPr>
        <p:spPr>
          <a:xfrm>
            <a:off x="447584" y="5429250"/>
            <a:ext cx="598805" cy="327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462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10310" y="1648460"/>
            <a:ext cx="9429750" cy="400240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76425" y="1972310"/>
            <a:ext cx="80975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</a:rPr>
              <a:t>SAD – </a:t>
            </a:r>
            <a:r>
              <a:rPr lang="pl-PL" sz="2400" dirty="0" err="1">
                <a:solidFill>
                  <a:schemeClr val="bg1"/>
                </a:solidFill>
              </a:rPr>
              <a:t>separation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anxiety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  <a:r>
              <a:rPr lang="pl-PL" sz="2400" dirty="0" err="1">
                <a:solidFill>
                  <a:schemeClr val="bg1"/>
                </a:solidFill>
              </a:rPr>
              <a:t>disorder</a:t>
            </a:r>
            <a:endParaRPr lang="pl-PL" sz="2400" dirty="0">
              <a:solidFill>
                <a:schemeClr val="bg1"/>
              </a:solidFill>
            </a:endParaRPr>
          </a:p>
          <a:p>
            <a:pPr algn="just"/>
            <a:endParaRPr lang="pl-PL" sz="2000" dirty="0"/>
          </a:p>
          <a:p>
            <a:pPr algn="just"/>
            <a:r>
              <a:rPr lang="pl-PL" sz="2000" dirty="0">
                <a:solidFill>
                  <a:schemeClr val="bg1"/>
                </a:solidFill>
              </a:rPr>
              <a:t>Małe dziecko może reagować płaczem, krzykiem, złością na wyjście z domu opiekuna.</a:t>
            </a:r>
          </a:p>
          <a:p>
            <a:pPr algn="just">
              <a:buFontTx/>
              <a:buChar char="-"/>
            </a:pPr>
            <a:r>
              <a:rPr lang="pl-PL" sz="2000" dirty="0"/>
              <a:t>Jeśli jednak natężenie objawów znacząco zakłóca codzienne funkcjonowanie dziecka i domowników – wskazana jest konsultacja z psychologiem.</a:t>
            </a:r>
          </a:p>
          <a:p>
            <a:pPr algn="just"/>
            <a:endParaRPr lang="pl-PL" sz="2000" dirty="0"/>
          </a:p>
          <a:p>
            <a:pPr algn="just"/>
            <a:r>
              <a:rPr lang="pl-PL" sz="2000" dirty="0">
                <a:solidFill>
                  <a:schemeClr val="bg1"/>
                </a:solidFill>
              </a:rPr>
              <a:t>Lęk separacyjny powinien ustąpić między 3 a 5 </a:t>
            </a:r>
            <a:r>
              <a:rPr lang="pl-PL" sz="2000" dirty="0" err="1">
                <a:solidFill>
                  <a:schemeClr val="bg1"/>
                </a:solidFill>
              </a:rPr>
              <a:t>rż</a:t>
            </a:r>
            <a:r>
              <a:rPr lang="pl-PL" sz="2000" dirty="0">
                <a:solidFill>
                  <a:schemeClr val="bg1"/>
                </a:solidFill>
              </a:rPr>
              <a:t> – wtedy dzieci nawiązują relacje z rówieśnikami.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80600" y="714657"/>
            <a:ext cx="3892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>
                <a:solidFill>
                  <a:schemeClr val="accent1"/>
                </a:solidFill>
              </a:rPr>
              <a:t>Lęk separacyjny</a:t>
            </a:r>
            <a:endParaRPr lang="pl-PL" altLang="en-US" sz="4000" b="1" dirty="0">
              <a:solidFill>
                <a:schemeClr val="accent1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7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9640" y="528955"/>
            <a:ext cx="1060196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88886" y="554510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/>
              <a:t>Diagnoza i objawy SAD</a:t>
            </a:r>
            <a:endParaRPr lang="zh-CN" altLang="en-US" sz="4400" dirty="0"/>
          </a:p>
        </p:txBody>
      </p:sp>
      <p:sp>
        <p:nvSpPr>
          <p:cNvPr id="2" name="Text Box 1"/>
          <p:cNvSpPr txBox="1"/>
          <p:nvPr/>
        </p:nvSpPr>
        <p:spPr>
          <a:xfrm>
            <a:off x="1346822" y="1548039"/>
            <a:ext cx="9750425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pl-PL" sz="2200" dirty="0"/>
              <a:t>Nadmierny, zogniskowany lęk przed rozłąką z tymi osobami, do których dziecko jest przywiązane.</a:t>
            </a:r>
          </a:p>
          <a:p>
            <a:endParaRPr lang="en-US" sz="22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Nierealistyczne i dominujące zamartwianie się nieszczęściami, które mogłyby spaść na ważne dla dziecka osoby.</a:t>
            </a:r>
            <a:endParaRPr lang="en-US" sz="2200" dirty="0">
              <a:latin typeface="+mj-lt"/>
              <a:cs typeface="Times New Roman" panose="02020603050405020304" charset="0"/>
            </a:endParaRPr>
          </a:p>
          <a:p>
            <a:endParaRPr lang="en-US" sz="2200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Nierealistyczne i dominujące zamartwianie się, że jakieś nieszczęśliwe zdarzenie rozdzieli dziecko i najbliższą mu osobę.</a:t>
            </a:r>
            <a:endParaRPr lang="en-US" sz="2200" dirty="0">
              <a:latin typeface="+mj-lt"/>
              <a:cs typeface="Times New Roman" panose="02020603050405020304" charset="0"/>
            </a:endParaRPr>
          </a:p>
          <a:p>
            <a:endParaRPr lang="en-US" sz="2200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Utrwalona niechęć lub odmowa chodzenia do przedszkola.</a:t>
            </a:r>
            <a:endParaRPr lang="en-US" sz="2200" dirty="0">
              <a:latin typeface="+mj-lt"/>
              <a:cs typeface="Times New Roman" panose="02020603050405020304" charset="0"/>
            </a:endParaRPr>
          </a:p>
          <a:p>
            <a:endParaRPr lang="en-US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Freeform 27"/>
          <p:cNvSpPr/>
          <p:nvPr/>
        </p:nvSpPr>
        <p:spPr bwMode="auto">
          <a:xfrm>
            <a:off x="35164" y="1665913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1" name="Freeform 27"/>
          <p:cNvSpPr/>
          <p:nvPr/>
        </p:nvSpPr>
        <p:spPr bwMode="auto">
          <a:xfrm>
            <a:off x="26704" y="2690060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2" name="Freeform 27"/>
          <p:cNvSpPr/>
          <p:nvPr/>
        </p:nvSpPr>
        <p:spPr bwMode="auto">
          <a:xfrm>
            <a:off x="97756" y="3662753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3" name="Freeform 27"/>
          <p:cNvSpPr/>
          <p:nvPr/>
        </p:nvSpPr>
        <p:spPr bwMode="auto">
          <a:xfrm>
            <a:off x="0" y="4574584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83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9640" y="528955"/>
            <a:ext cx="1060196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88886" y="554510"/>
            <a:ext cx="6083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/>
              <a:t>Diagnoza i objawy SAD</a:t>
            </a:r>
            <a:endParaRPr lang="zh-CN" altLang="en-US" sz="4400" dirty="0"/>
          </a:p>
        </p:txBody>
      </p:sp>
      <p:sp>
        <p:nvSpPr>
          <p:cNvPr id="2" name="Text Box 1"/>
          <p:cNvSpPr txBox="1"/>
          <p:nvPr/>
        </p:nvSpPr>
        <p:spPr>
          <a:xfrm>
            <a:off x="1346822" y="1548039"/>
            <a:ext cx="9750425" cy="3477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200" dirty="0">
                <a:latin typeface="+mj-lt"/>
                <a:cs typeface="Times New Roman" panose="02020603050405020304" charset="0"/>
              </a:rPr>
              <a:t>Utrwalona niechęć lub odmowa kładzenia się spać.</a:t>
            </a:r>
          </a:p>
          <a:p>
            <a:endParaRPr lang="pl-PL" sz="2200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Utrwalony, utrzymujący się strach przed przebywaniem bez osoby ważnej.</a:t>
            </a:r>
          </a:p>
          <a:p>
            <a:endParaRPr lang="pl-PL" sz="2200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Powtarzanie się koszmarów nocnych na temat rozłąki.</a:t>
            </a:r>
          </a:p>
          <a:p>
            <a:endParaRPr lang="pl-PL" sz="2200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Powtarzanie się objawów fizycznych w sytuacjach oddzielenia od opiekuna.</a:t>
            </a:r>
          </a:p>
          <a:p>
            <a:endParaRPr lang="pl-PL" sz="2200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Utrzymujący się lęk, płacz, napady złości, uczucie nieszczęścia, apatii, wycofanie społeczne w oczekiwaniu na powrót osoby ważnej</a:t>
            </a:r>
            <a:r>
              <a:rPr lang="pl-PL" sz="2200" dirty="0">
                <a:solidFill>
                  <a:srgbClr val="0070C0"/>
                </a:solidFill>
                <a:latin typeface="+mj-lt"/>
                <a:cs typeface="Times New Roman" panose="02020603050405020304" charset="0"/>
              </a:rPr>
              <a:t>.</a:t>
            </a:r>
            <a:endParaRPr lang="en-US" sz="2200" dirty="0">
              <a:solidFill>
                <a:srgbClr val="0070C0"/>
              </a:solidFill>
              <a:latin typeface="+mj-lt"/>
              <a:cs typeface="Times New Roman" panose="02020603050405020304" charset="0"/>
            </a:endParaRPr>
          </a:p>
        </p:txBody>
      </p:sp>
      <p:sp>
        <p:nvSpPr>
          <p:cNvPr id="5" name="Freeform 27"/>
          <p:cNvSpPr/>
          <p:nvPr/>
        </p:nvSpPr>
        <p:spPr bwMode="auto">
          <a:xfrm>
            <a:off x="146447" y="1665913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1" name="Freeform 27"/>
          <p:cNvSpPr/>
          <p:nvPr/>
        </p:nvSpPr>
        <p:spPr bwMode="auto">
          <a:xfrm>
            <a:off x="126059" y="2278978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2" name="Freeform 27"/>
          <p:cNvSpPr/>
          <p:nvPr/>
        </p:nvSpPr>
        <p:spPr bwMode="auto">
          <a:xfrm>
            <a:off x="176133" y="2896397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3" name="Freeform 27"/>
          <p:cNvSpPr/>
          <p:nvPr/>
        </p:nvSpPr>
        <p:spPr bwMode="auto">
          <a:xfrm>
            <a:off x="166290" y="3523422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4" name="Freeform 27"/>
          <p:cNvSpPr/>
          <p:nvPr/>
        </p:nvSpPr>
        <p:spPr bwMode="auto">
          <a:xfrm>
            <a:off x="176133" y="4394271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518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10310" y="1648460"/>
            <a:ext cx="9429750" cy="400240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76425" y="1972310"/>
            <a:ext cx="8097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Definicja:</a:t>
            </a:r>
          </a:p>
          <a:p>
            <a:endParaRPr lang="pl-PL" sz="2000" dirty="0"/>
          </a:p>
          <a:p>
            <a:pPr algn="ctr"/>
            <a:r>
              <a:rPr lang="pl-PL" sz="2000" dirty="0"/>
              <a:t>„Charakteryzuje się nieuzasadnionym lękiem lub strachem wobec określonych sytuacji, obiektów oraz wiąże się z silnym dążeniem do ich unikania. Lęk wynika głównie z irracjonalnej lub nadmiernej oceny danego przedmiotu czy sytuacji. Napadowi lęku mogą towarzyszyć takie objawy jak przyśpieszenie oddechu i akcji serca, nudności, ból w klatce piersiowej, wzmożone napięcie mięśniowe czy pocenie się dłoni.”</a:t>
            </a:r>
          </a:p>
          <a:p>
            <a:pPr algn="ctr"/>
            <a:endParaRPr lang="pl-PL" sz="2000" dirty="0"/>
          </a:p>
        </p:txBody>
      </p:sp>
      <p:sp>
        <p:nvSpPr>
          <p:cNvPr id="6" name="文本框 5"/>
          <p:cNvSpPr txBox="1"/>
          <p:nvPr/>
        </p:nvSpPr>
        <p:spPr>
          <a:xfrm>
            <a:off x="3081828" y="714657"/>
            <a:ext cx="4289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en-US" sz="4000" dirty="0">
                <a:solidFill>
                  <a:schemeClr val="accent1"/>
                </a:solidFill>
              </a:rPr>
              <a:t>Fobie specyficzne</a:t>
            </a:r>
            <a:endParaRPr lang="pl-PL" altLang="en-US" sz="4000" b="1" dirty="0">
              <a:solidFill>
                <a:schemeClr val="accent1"/>
              </a:solidFill>
              <a:latin typeface="Times New Roman" panose="02020603050405020304" charset="0"/>
              <a:ea typeface="张海山锐线体2.0" panose="02000000000000000000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56941" y="407298"/>
            <a:ext cx="10601960" cy="57006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52135" y="338387"/>
            <a:ext cx="84257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/>
              <a:t>Fobie specyficzne – mogą dotyczyć:</a:t>
            </a:r>
            <a:endParaRPr lang="zh-CN" altLang="en-US" sz="4000" dirty="0"/>
          </a:p>
        </p:txBody>
      </p:sp>
      <p:sp>
        <p:nvSpPr>
          <p:cNvPr id="2" name="Text Box 1"/>
          <p:cNvSpPr txBox="1"/>
          <p:nvPr/>
        </p:nvSpPr>
        <p:spPr>
          <a:xfrm>
            <a:off x="1347195" y="1237937"/>
            <a:ext cx="9750425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Zwierząt (</a:t>
            </a:r>
            <a:r>
              <a:rPr lang="pl-PL" dirty="0" err="1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zoofobia</a:t>
            </a:r>
            <a:r>
              <a:rPr lang="pl-PL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):</a:t>
            </a:r>
          </a:p>
          <a:p>
            <a:r>
              <a:rPr lang="pl-PL" dirty="0">
                <a:latin typeface="+mj-lt"/>
                <a:cs typeface="Times New Roman" panose="02020603050405020304" charset="0"/>
              </a:rPr>
              <a:t>lęk przed pająkami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arachnofobia</a:t>
            </a:r>
            <a:r>
              <a:rPr lang="pl-PL" dirty="0">
                <a:latin typeface="+mj-lt"/>
                <a:cs typeface="Times New Roman" panose="02020603050405020304" charset="0"/>
              </a:rPr>
              <a:t>; rybami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ichtiofobia</a:t>
            </a:r>
            <a:r>
              <a:rPr lang="pl-PL" dirty="0">
                <a:latin typeface="+mj-lt"/>
                <a:cs typeface="Times New Roman" panose="02020603050405020304" charset="0"/>
              </a:rPr>
              <a:t>;</a:t>
            </a:r>
          </a:p>
          <a:p>
            <a:r>
              <a:rPr lang="pl-PL" dirty="0">
                <a:latin typeface="+mj-lt"/>
                <a:cs typeface="Times New Roman" panose="02020603050405020304" charset="0"/>
              </a:rPr>
              <a:t>motylami - </a:t>
            </a:r>
            <a:r>
              <a:rPr lang="pl-PL" dirty="0" err="1">
                <a:latin typeface="+mj-lt"/>
                <a:cs typeface="Times New Roman" panose="02020603050405020304" charset="0"/>
              </a:rPr>
              <a:t>lepidopterofobia</a:t>
            </a:r>
            <a:endParaRPr lang="pl-PL" dirty="0">
              <a:latin typeface="+mj-lt"/>
              <a:cs typeface="Times New Roman" panose="02020603050405020304" charset="0"/>
            </a:endParaRPr>
          </a:p>
          <a:p>
            <a:endParaRPr lang="pl-PL" dirty="0">
              <a:latin typeface="+mj-lt"/>
              <a:cs typeface="Times New Roman" panose="02020603050405020304" charset="0"/>
            </a:endParaRPr>
          </a:p>
          <a:p>
            <a:r>
              <a:rPr lang="pl-PL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Środowiska naturalnego:</a:t>
            </a:r>
          </a:p>
          <a:p>
            <a:r>
              <a:rPr lang="pl-PL" dirty="0">
                <a:latin typeface="+mj-lt"/>
                <a:cs typeface="Times New Roman" panose="02020603050405020304" charset="0"/>
              </a:rPr>
              <a:t>Lęk przed ciemnością – nyktofobia; przed wiatrem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ankraofobia</a:t>
            </a:r>
            <a:r>
              <a:rPr lang="pl-PL" dirty="0">
                <a:latin typeface="+mj-lt"/>
                <a:cs typeface="Times New Roman" panose="02020603050405020304" charset="0"/>
              </a:rPr>
              <a:t>; przed burzą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brontofobia</a:t>
            </a:r>
            <a:r>
              <a:rPr lang="pl-PL" dirty="0">
                <a:latin typeface="+mj-lt"/>
                <a:cs typeface="Times New Roman" panose="02020603050405020304" charset="0"/>
              </a:rPr>
              <a:t>; przed przeciągiem - </a:t>
            </a:r>
            <a:r>
              <a:rPr lang="pl-PL" dirty="0" err="1">
                <a:latin typeface="+mj-lt"/>
                <a:cs typeface="Times New Roman" panose="02020603050405020304" charset="0"/>
              </a:rPr>
              <a:t>psychrofobia</a:t>
            </a:r>
            <a:endParaRPr lang="pl-PL" dirty="0">
              <a:latin typeface="+mj-lt"/>
              <a:cs typeface="Times New Roman" panose="02020603050405020304" charset="0"/>
            </a:endParaRPr>
          </a:p>
          <a:p>
            <a:endParaRPr lang="pl-PL" dirty="0">
              <a:latin typeface="+mj-lt"/>
              <a:cs typeface="Times New Roman" panose="02020603050405020304" charset="0"/>
            </a:endParaRPr>
          </a:p>
          <a:p>
            <a:r>
              <a:rPr lang="pl-PL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Sytuacji codziennych:</a:t>
            </a:r>
          </a:p>
          <a:p>
            <a:r>
              <a:rPr lang="pl-PL" dirty="0">
                <a:latin typeface="+mj-lt"/>
                <a:cs typeface="Times New Roman" panose="02020603050405020304" charset="0"/>
              </a:rPr>
              <a:t>Lęk przed zamkniętymi pomieszczeniami – klaustrofobia; lęk przed chodzeniem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ambulofobia</a:t>
            </a:r>
            <a:r>
              <a:rPr lang="pl-PL" dirty="0">
                <a:latin typeface="+mj-lt"/>
                <a:cs typeface="Times New Roman" panose="02020603050405020304" charset="0"/>
              </a:rPr>
              <a:t>; przed upadkiem - </a:t>
            </a:r>
            <a:r>
              <a:rPr lang="pl-PL" dirty="0" err="1">
                <a:latin typeface="+mj-lt"/>
                <a:cs typeface="Times New Roman" panose="02020603050405020304" charset="0"/>
              </a:rPr>
              <a:t>basifobia</a:t>
            </a:r>
            <a:endParaRPr lang="pl-PL" dirty="0">
              <a:latin typeface="+mj-lt"/>
              <a:cs typeface="Times New Roman" panose="02020603050405020304" charset="0"/>
            </a:endParaRPr>
          </a:p>
          <a:p>
            <a:endParaRPr lang="pl-PL" dirty="0">
              <a:latin typeface="+mj-lt"/>
              <a:cs typeface="Times New Roman" panose="02020603050405020304" charset="0"/>
            </a:endParaRPr>
          </a:p>
          <a:p>
            <a:r>
              <a:rPr lang="pl-PL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Stanu zdrowia:</a:t>
            </a:r>
          </a:p>
          <a:p>
            <a:r>
              <a:rPr lang="pl-PL" dirty="0">
                <a:latin typeface="+mj-lt"/>
                <a:cs typeface="Times New Roman" panose="02020603050405020304" charset="0"/>
              </a:rPr>
              <a:t>Lęk przed zastrzykami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trypanofobia</a:t>
            </a:r>
            <a:r>
              <a:rPr lang="pl-PL" dirty="0">
                <a:latin typeface="+mj-lt"/>
                <a:cs typeface="Times New Roman" panose="02020603050405020304" charset="0"/>
              </a:rPr>
              <a:t>;</a:t>
            </a:r>
          </a:p>
          <a:p>
            <a:endParaRPr lang="pl-PL" dirty="0">
              <a:latin typeface="+mj-lt"/>
              <a:cs typeface="Times New Roman" panose="02020603050405020304" charset="0"/>
            </a:endParaRPr>
          </a:p>
          <a:p>
            <a:r>
              <a:rPr lang="pl-PL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Liczb: </a:t>
            </a:r>
          </a:p>
          <a:p>
            <a:r>
              <a:rPr lang="pl-PL" dirty="0">
                <a:latin typeface="+mj-lt"/>
                <a:cs typeface="Times New Roman" panose="02020603050405020304" charset="0"/>
              </a:rPr>
              <a:t>W Polsce np. lęk przed liczbą 13 – </a:t>
            </a:r>
            <a:r>
              <a:rPr lang="pl-PL" dirty="0" err="1">
                <a:latin typeface="+mj-lt"/>
                <a:cs typeface="Times New Roman" panose="02020603050405020304" charset="0"/>
              </a:rPr>
              <a:t>triskaidekafobia</a:t>
            </a:r>
            <a:endParaRPr lang="pl-PL" dirty="0">
              <a:latin typeface="+mj-lt"/>
              <a:cs typeface="Times New Roman" panose="02020603050405020304" charset="0"/>
            </a:endParaRPr>
          </a:p>
          <a:p>
            <a:r>
              <a:rPr lang="pl-PL" sz="2200" dirty="0">
                <a:latin typeface="+mj-lt"/>
                <a:cs typeface="Times New Roman" panose="02020603050405020304" charset="0"/>
              </a:rPr>
              <a:t>W Japonii przed liczbą 9 - </a:t>
            </a:r>
            <a:r>
              <a:rPr lang="pl-PL" sz="2200" dirty="0" err="1">
                <a:latin typeface="+mj-lt"/>
                <a:cs typeface="Times New Roman" panose="02020603050405020304" charset="0"/>
              </a:rPr>
              <a:t>enneafobia</a:t>
            </a:r>
            <a:endParaRPr lang="pl-PL" sz="2200" dirty="0">
              <a:latin typeface="+mj-lt"/>
              <a:cs typeface="Times New Roman" panose="02020603050405020304" charset="0"/>
            </a:endParaRPr>
          </a:p>
          <a:p>
            <a:endParaRPr lang="pl-PL" sz="2200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5" name="Freeform 27"/>
          <p:cNvSpPr/>
          <p:nvPr/>
        </p:nvSpPr>
        <p:spPr bwMode="auto">
          <a:xfrm>
            <a:off x="43790" y="1237937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1" name="Freeform 27"/>
          <p:cNvSpPr/>
          <p:nvPr/>
        </p:nvSpPr>
        <p:spPr bwMode="auto">
          <a:xfrm>
            <a:off x="124344" y="2287688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2" name="Freeform 27"/>
          <p:cNvSpPr/>
          <p:nvPr/>
        </p:nvSpPr>
        <p:spPr bwMode="auto">
          <a:xfrm>
            <a:off x="29012" y="3506792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3" name="Freeform 27"/>
          <p:cNvSpPr/>
          <p:nvPr/>
        </p:nvSpPr>
        <p:spPr bwMode="auto">
          <a:xfrm>
            <a:off x="43790" y="4444752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4" name="Freeform 27"/>
          <p:cNvSpPr/>
          <p:nvPr/>
        </p:nvSpPr>
        <p:spPr bwMode="auto">
          <a:xfrm>
            <a:off x="63135" y="5278098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7406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56941" y="407298"/>
            <a:ext cx="10601960" cy="570065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05151" y="338387"/>
            <a:ext cx="391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dirty="0"/>
              <a:t>Fobia społeczna</a:t>
            </a:r>
            <a:endParaRPr lang="zh-CN" altLang="en-US" sz="4000" dirty="0"/>
          </a:p>
        </p:txBody>
      </p:sp>
      <p:sp>
        <p:nvSpPr>
          <p:cNvPr id="2" name="Text Box 1"/>
          <p:cNvSpPr txBox="1"/>
          <p:nvPr/>
        </p:nvSpPr>
        <p:spPr>
          <a:xfrm>
            <a:off x="1347195" y="1699606"/>
            <a:ext cx="9416599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l-PL" sz="2200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Jest to lęk społeczny, który występuje u dzieci w sytuacjach kontaktu z rówieśnikami lub dorosłymi.</a:t>
            </a:r>
          </a:p>
          <a:p>
            <a:endParaRPr lang="pl-PL" dirty="0">
              <a:solidFill>
                <a:schemeClr val="accent1"/>
              </a:solidFill>
              <a:latin typeface="+mj-lt"/>
              <a:cs typeface="Times New Roman" panose="02020603050405020304" charset="0"/>
            </a:endParaRPr>
          </a:p>
          <a:p>
            <a:r>
              <a:rPr lang="pl-PL" dirty="0"/>
              <a:t>Objawy: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Dziecko unika sytuacji, w których może się znaleźć w centrum uwagi.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Dziecko będzie zwlekało z udzieleniem odpowiedzi na pytanie. Gdy się odezwie może mówić cicho, niepewnie.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Dziecko czuje obawy przed jakąkolwiek ekspozycją społeczną – recytacja wierszyka, występ przed publicznością.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  <a:cs typeface="Times New Roman" panose="02020603050405020304" charset="0"/>
              </a:rPr>
              <a:t>Trudności w nawiązywaniu kontaktu z nieznajomymi.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  <a:cs typeface="Times New Roman" panose="02020603050405020304" charset="0"/>
              </a:rPr>
              <a:t>Wysoki poziom niepokoju i stresu w sytuacjach społecznych.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  <a:cs typeface="Times New Roman" panose="02020603050405020304" charset="0"/>
              </a:rPr>
              <a:t>Trudności z nawiązywaniem kontaktu wzrokowego.</a:t>
            </a:r>
          </a:p>
        </p:txBody>
      </p:sp>
    </p:spTree>
    <p:extLst>
      <p:ext uri="{BB962C8B-B14F-4D97-AF65-F5344CB8AC3E}">
        <p14:creationId xmlns:p14="http://schemas.microsoft.com/office/powerpoint/2010/main" val="55865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9640" y="528955"/>
            <a:ext cx="1060196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29353" y="554510"/>
            <a:ext cx="9002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/>
              <a:t>Objawy odczuwane przez dziecko: </a:t>
            </a:r>
            <a:endParaRPr lang="zh-CN" altLang="en-US" sz="4400" dirty="0"/>
          </a:p>
        </p:txBody>
      </p:sp>
      <p:sp>
        <p:nvSpPr>
          <p:cNvPr id="2" name="Text Box 1"/>
          <p:cNvSpPr txBox="1"/>
          <p:nvPr/>
        </p:nvSpPr>
        <p:spPr>
          <a:xfrm>
            <a:off x="1346821" y="2484519"/>
            <a:ext cx="5067041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pl-PL" sz="2200" dirty="0">
              <a:latin typeface="+mj-lt"/>
              <a:cs typeface="Times New Roman" panose="020206030504050203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Kołatanie serca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Potliwość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Duszność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Drżenie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Uczucie suchości w ustach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Uścisku w gardle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Bóle głowy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Bóle brzucha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/>
                </a:solidFill>
                <a:latin typeface="+mj-lt"/>
                <a:cs typeface="Times New Roman" panose="02020603050405020304" charset="0"/>
              </a:rPr>
              <a:t>Nudności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>
                <a:latin typeface="+mj-lt"/>
                <a:cs typeface="Times New Roman" panose="02020603050405020304" charset="0"/>
              </a:rPr>
              <a:t>Zawroty głowy</a:t>
            </a:r>
          </a:p>
          <a:p>
            <a:endParaRPr lang="pl-PL" sz="2000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45770" y="1665913"/>
            <a:ext cx="9335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cs typeface="Times New Roman" panose="02020603050405020304" charset="0"/>
              </a:rPr>
              <a:t>Dziecko przede wszystkim unika przedmiotów/sytuacji </a:t>
            </a:r>
            <a:r>
              <a:rPr lang="pl-PL" dirty="0" err="1">
                <a:cs typeface="Times New Roman" panose="02020603050405020304" charset="0"/>
              </a:rPr>
              <a:t>lękotwórczych</a:t>
            </a:r>
            <a:r>
              <a:rPr lang="pl-PL" dirty="0">
                <a:cs typeface="Times New Roman" panose="02020603050405020304" charset="0"/>
              </a:rPr>
              <a:t>.</a:t>
            </a:r>
          </a:p>
          <a:p>
            <a:pPr algn="ctr"/>
            <a:endParaRPr lang="pl-PL" dirty="0">
              <a:cs typeface="Times New Roman" panose="02020603050405020304" charset="0"/>
            </a:endParaRPr>
          </a:p>
          <a:p>
            <a:pPr algn="ctr"/>
            <a:r>
              <a:rPr lang="pl-PL" b="1" dirty="0">
                <a:cs typeface="Times New Roman" panose="02020603050405020304" charset="0"/>
              </a:rPr>
              <a:t>Gdy znajdą się w pobliżu pojawiają się</a:t>
            </a:r>
            <a:r>
              <a:rPr lang="pl-PL" dirty="0">
                <a:cs typeface="Times New Roman" panose="02020603050405020304" charset="0"/>
              </a:rPr>
              <a:t>:</a:t>
            </a:r>
          </a:p>
        </p:txBody>
      </p:sp>
      <p:sp>
        <p:nvSpPr>
          <p:cNvPr id="7" name="Prostokąt 6"/>
          <p:cNvSpPr/>
          <p:nvPr/>
        </p:nvSpPr>
        <p:spPr>
          <a:xfrm>
            <a:off x="6585131" y="3258942"/>
            <a:ext cx="3904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charset="0"/>
              </a:rPr>
              <a:t>Biegunka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charset="0"/>
              </a:rPr>
              <a:t>Częstomocz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charset="0"/>
              </a:rPr>
              <a:t>Szybszy oddech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charset="0"/>
              </a:rPr>
              <a:t>Ból w klatce piersiowej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charset="0"/>
              </a:rPr>
              <a:t>Nogi „jak z waty”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charset="0"/>
              </a:rPr>
              <a:t>Mrowienie w rękach i nogach</a:t>
            </a:r>
          </a:p>
          <a:p>
            <a:endParaRPr lang="pl-PL" dirty="0"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29640" y="528955"/>
            <a:ext cx="10601960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14022" y="554510"/>
            <a:ext cx="74334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dirty="0"/>
              <a:t>Diagnoza fobii specyficznych</a:t>
            </a:r>
            <a:endParaRPr lang="zh-CN" altLang="en-US" sz="4400" dirty="0"/>
          </a:p>
        </p:txBody>
      </p:sp>
      <p:sp>
        <p:nvSpPr>
          <p:cNvPr id="2" name="Text Box 1"/>
          <p:cNvSpPr txBox="1"/>
          <p:nvPr/>
        </p:nvSpPr>
        <p:spPr>
          <a:xfrm>
            <a:off x="1452867" y="2451952"/>
            <a:ext cx="9750425" cy="3016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sz="2400" dirty="0">
                <a:latin typeface="+mj-lt"/>
                <a:cs typeface="Times New Roman" panose="02020603050405020304" charset="0"/>
              </a:rPr>
              <a:t>Objawy psychiczne lub autonomiczne są pierwotnym przejawem lęku.</a:t>
            </a:r>
          </a:p>
          <a:p>
            <a:endParaRPr lang="pl-PL" sz="2400" dirty="0">
              <a:latin typeface="+mj-lt"/>
              <a:cs typeface="Times New Roman" panose="02020603050405020304" charset="0"/>
            </a:endParaRPr>
          </a:p>
          <a:p>
            <a:r>
              <a:rPr lang="pl-PL" sz="2400" dirty="0">
                <a:latin typeface="+mj-lt"/>
                <a:cs typeface="Times New Roman" panose="02020603050405020304" charset="0"/>
              </a:rPr>
              <a:t>Lęk jest ograniczony jedynie do obecności specyficznego przedmiotu fobii (lub sytuacji).</a:t>
            </a:r>
          </a:p>
          <a:p>
            <a:endParaRPr lang="pl-PL" sz="2400" dirty="0">
              <a:latin typeface="+mj-lt"/>
              <a:cs typeface="Times New Roman" panose="02020603050405020304" charset="0"/>
            </a:endParaRPr>
          </a:p>
          <a:p>
            <a:r>
              <a:rPr lang="pl-PL" sz="2400" dirty="0">
                <a:latin typeface="+mj-lt"/>
                <a:cs typeface="Times New Roman" panose="02020603050405020304" charset="0"/>
              </a:rPr>
              <a:t>Dziecko, które doświadcza fobii, unika sytuacji z nią związanej kiedy tylko to możliwe.</a:t>
            </a:r>
          </a:p>
          <a:p>
            <a:endParaRPr lang="pl-PL" sz="2200" dirty="0">
              <a:latin typeface="+mj-lt"/>
              <a:cs typeface="Times New Roman" panose="02020603050405020304" charset="0"/>
            </a:endParaRPr>
          </a:p>
        </p:txBody>
      </p:sp>
      <p:sp>
        <p:nvSpPr>
          <p:cNvPr id="11" name="Freeform 27"/>
          <p:cNvSpPr/>
          <p:nvPr/>
        </p:nvSpPr>
        <p:spPr bwMode="auto">
          <a:xfrm>
            <a:off x="54429" y="2485315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3" name="Freeform 27"/>
          <p:cNvSpPr/>
          <p:nvPr/>
        </p:nvSpPr>
        <p:spPr bwMode="auto">
          <a:xfrm>
            <a:off x="146447" y="3317881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  <p:sp>
        <p:nvSpPr>
          <p:cNvPr id="14" name="Freeform 27"/>
          <p:cNvSpPr/>
          <p:nvPr/>
        </p:nvSpPr>
        <p:spPr bwMode="auto">
          <a:xfrm>
            <a:off x="176133" y="4394271"/>
            <a:ext cx="1276734" cy="411082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1582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7908" y="1174750"/>
            <a:ext cx="10354491" cy="49530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/>
                </a:solidFill>
              </a:rPr>
              <a:t>	Mutyzm wybiórczy został zakwalifikowany w DSM 5 do zaburzeń lękowych.</a:t>
            </a:r>
          </a:p>
          <a:p>
            <a:pPr marL="0" indent="0">
              <a:buNone/>
            </a:pPr>
            <a:endParaRPr lang="pl-PL" sz="2400" b="1" dirty="0">
              <a:solidFill>
                <a:schemeClr val="accent1"/>
              </a:solidFill>
            </a:endParaRPr>
          </a:p>
          <a:p>
            <a:pPr marL="457200" indent="-457200">
              <a:buAutoNum type="arabicPeriod"/>
            </a:pPr>
            <a:r>
              <a:rPr lang="pl-PL" sz="2000" b="1" dirty="0"/>
              <a:t>Brak mówienia w określonych sytuacjach, pomimo mówienia innych.</a:t>
            </a:r>
          </a:p>
          <a:p>
            <a:pPr marL="457200" indent="-457200">
              <a:buAutoNum type="arabicPeriod"/>
            </a:pPr>
            <a:r>
              <a:rPr lang="pl-PL" sz="2000" b="1" dirty="0"/>
              <a:t>Zaburzenie utrudnia osiąganie sukcesów edukacyjnych lub zawodowych oraz komunikację społeczną.</a:t>
            </a:r>
          </a:p>
          <a:p>
            <a:pPr marL="457200" indent="-457200">
              <a:buAutoNum type="arabicPeriod"/>
            </a:pPr>
            <a:r>
              <a:rPr lang="pl-PL" sz="2000" b="1" dirty="0"/>
              <a:t>Czas trwania zaburzenia wynosi co najmniej 1 miesiąc.</a:t>
            </a:r>
          </a:p>
          <a:p>
            <a:pPr marL="457200" indent="-457200">
              <a:buAutoNum type="arabicPeriod"/>
            </a:pPr>
            <a:r>
              <a:rPr lang="pl-PL" sz="2000" b="1" dirty="0"/>
              <a:t>Brak mówienia nie wynika z braku znajomości języka lub dyskomfortu związanego z posługiwaniem się danym językiem</a:t>
            </a:r>
            <a:r>
              <a:rPr lang="pl-PL" sz="2400" b="1" dirty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pl-PL" sz="2000" b="1" dirty="0">
                <a:solidFill>
                  <a:schemeClr val="accent1"/>
                </a:solidFill>
              </a:rPr>
              <a:t>Zaburzenia nie można wyjaśnić poprzez:</a:t>
            </a:r>
          </a:p>
          <a:p>
            <a:r>
              <a:rPr lang="pl-PL" sz="2000" b="1" dirty="0">
                <a:solidFill>
                  <a:schemeClr val="accent1"/>
                </a:solidFill>
              </a:rPr>
              <a:t>Zaburzenia komunikacji (np. jąkanie)</a:t>
            </a:r>
          </a:p>
          <a:p>
            <a:r>
              <a:rPr lang="pl-PL" sz="2000" b="1" dirty="0">
                <a:solidFill>
                  <a:schemeClr val="accent1"/>
                </a:solidFill>
              </a:rPr>
              <a:t>Całościowe zaburzenia rozwoju</a:t>
            </a:r>
          </a:p>
          <a:p>
            <a:r>
              <a:rPr lang="pl-PL" sz="2000" b="1" dirty="0">
                <a:solidFill>
                  <a:schemeClr val="accent1"/>
                </a:solidFill>
              </a:rPr>
              <a:t>Zaburzenia psychotyczne (schizofrenia)</a:t>
            </a:r>
            <a:endParaRPr lang="pl-PL" sz="2000" dirty="0"/>
          </a:p>
        </p:txBody>
      </p:sp>
      <p:sp>
        <p:nvSpPr>
          <p:cNvPr id="4" name="圆角矩形 22"/>
          <p:cNvSpPr/>
          <p:nvPr/>
        </p:nvSpPr>
        <p:spPr>
          <a:xfrm>
            <a:off x="783771" y="143601"/>
            <a:ext cx="9418319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Kryteria diagnostyczne mutyzmu wybiórczego</a:t>
            </a:r>
          </a:p>
          <a:p>
            <a:pPr algn="ctr"/>
            <a:r>
              <a:rPr lang="pl-PL" sz="3200" dirty="0"/>
              <a:t> wg DSM-5 </a:t>
            </a:r>
          </a:p>
        </p:txBody>
      </p:sp>
    </p:spTree>
    <p:extLst>
      <p:ext uri="{BB962C8B-B14F-4D97-AF65-F5344CB8AC3E}">
        <p14:creationId xmlns:p14="http://schemas.microsoft.com/office/powerpoint/2010/main" val="271743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159262" y="1156560"/>
            <a:ext cx="4999716" cy="793433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06345" y="1323340"/>
            <a:ext cx="43053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bg1"/>
                </a:solidFill>
                <a:latin typeface="Times New Roman" panose="02020603050405020304" charset="0"/>
                <a:ea typeface="张海山锐线体2.0" panose="02000000000000000000" pitchFamily="2" charset="-122"/>
                <a:cs typeface="Times New Roman" panose="02020603050405020304" charset="0"/>
              </a:rPr>
              <a:t>Kryteria diagnostyczne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207645" y="2233930"/>
            <a:ext cx="11227435" cy="3637947"/>
            <a:chOff x="1266370" y="3385720"/>
            <a:chExt cx="8199378" cy="2664770"/>
          </a:xfrm>
        </p:grpSpPr>
        <p:sp>
          <p:nvSpPr>
            <p:cNvPr id="10" name="矩形 9"/>
            <p:cNvSpPr/>
            <p:nvPr/>
          </p:nvSpPr>
          <p:spPr>
            <a:xfrm>
              <a:off x="1771841" y="3954601"/>
              <a:ext cx="6640670" cy="209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entury Gothic" panose="020B0502020202020204" pitchFamily="34" charset="0"/>
                  <a:ea typeface="+mn-ea"/>
                </a:rPr>
                <a:t>A. Nieprawidłowy lub upośledzony rozwój wyraźnie widoczny przed 3 rokiem życia w co najmniej jednym z następujących obszarów: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</a:rPr>
                <a:t>1. Rozumienie i ekspresja językowa używane w społecznym porozumiewaniu się,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</a:rPr>
                <a:t>2. Rozwój wybiórczego przywiązania społecznego lub wzajemnych interakcji społecznych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</a:rPr>
                <a:t>3. Zabawa funkcjonalna lub symboliczna.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600">
                <a:solidFill>
                  <a:schemeClr val="tx1"/>
                </a:solidFill>
                <a:latin typeface="Century Gothic" panose="020B0502020202020204" pitchFamily="34" charset="0"/>
                <a:ea typeface="+mn-ea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</a:rPr>
                <a:t>B. Łącznie musi wystąpić co najmniej sześć objawów spośród wymienionych w punktach 1, 2 i 3, przy czym co najmniej dwa z punktu 1 i po co najmniej jednym z punktów 2 i 3: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266370" y="3385720"/>
              <a:ext cx="8199378" cy="4274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0B63DA"/>
                  </a:solidFill>
                  <a:latin typeface="Century Gothic" panose="020B0502020202020204" pitchFamily="34" charset="0"/>
                </a:rPr>
                <a:t>Istnieją trzy kryteria rozpoznania autyzmu w ICD 10.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970" y="130175"/>
            <a:ext cx="2957830" cy="1991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7909" y="1174750"/>
            <a:ext cx="4265022" cy="3423376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>
                <a:solidFill>
                  <a:schemeClr val="accent1"/>
                </a:solidFill>
              </a:rPr>
              <a:t>Mutyzm ujawnia się zwykle między 3 a 5 rokiem życia.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圆角矩形 22"/>
          <p:cNvSpPr/>
          <p:nvPr/>
        </p:nvSpPr>
        <p:spPr>
          <a:xfrm>
            <a:off x="783771" y="143601"/>
            <a:ext cx="9418319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Mutyzm wybiórczy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937068" y="1327150"/>
            <a:ext cx="4265022" cy="250026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>
                <a:solidFill>
                  <a:schemeClr val="accent1"/>
                </a:solidFill>
              </a:rPr>
              <a:t>W przedszkolu </a:t>
            </a:r>
            <a:r>
              <a:rPr lang="pl-PL" sz="2400" b="1" dirty="0"/>
              <a:t>dziecko opisywane jest jako </a:t>
            </a:r>
            <a:r>
              <a:rPr lang="pl-PL" sz="2400" dirty="0"/>
              <a:t>wycofane, nieśmiałe, zamknięte w sobie, ciche, nieprzeszkadzające.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79268" y="2220231"/>
            <a:ext cx="4265022" cy="250026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dirty="0">
                <a:solidFill>
                  <a:schemeClr val="accent1"/>
                </a:solidFill>
              </a:rPr>
              <a:t>W domu, przez rodziców, </a:t>
            </a:r>
            <a:r>
              <a:rPr lang="pl-PL" sz="2400" dirty="0"/>
              <a:t>dziecko określane jest jako żywe, rozgadane, </a:t>
            </a:r>
          </a:p>
          <a:p>
            <a:pPr marL="0" indent="0" algn="ctr">
              <a:buFontTx/>
              <a:buNone/>
            </a:pPr>
            <a:r>
              <a:rPr lang="pl-PL" sz="2400" dirty="0"/>
              <a:t>z poczuciem humoru,</a:t>
            </a:r>
          </a:p>
          <a:p>
            <a:pPr marL="0" indent="0" algn="ctr">
              <a:buFontTx/>
              <a:buNone/>
            </a:pPr>
            <a:r>
              <a:rPr lang="pl-PL" sz="2400" dirty="0"/>
              <a:t>uparte, wesołe.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44290" y="3587477"/>
            <a:ext cx="4265022" cy="250026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dirty="0">
                <a:solidFill>
                  <a:schemeClr val="accent1"/>
                </a:solidFill>
              </a:rPr>
              <a:t>Mutyzm wybiórczy to nie jest nieśmiałość. </a:t>
            </a:r>
          </a:p>
          <a:p>
            <a:pPr marL="0" indent="0" algn="ctr">
              <a:buFontTx/>
              <a:buNone/>
            </a:pPr>
            <a:r>
              <a:rPr lang="pl-PL" sz="2400" dirty="0"/>
              <a:t>Dzieci nie wyrastają z niego. Bez specjalistycznej pomocy objawy mogą się nasilać i utrwalać.</a:t>
            </a:r>
          </a:p>
        </p:txBody>
      </p:sp>
    </p:spTree>
    <p:extLst>
      <p:ext uri="{BB962C8B-B14F-4D97-AF65-F5344CB8AC3E}">
        <p14:creationId xmlns:p14="http://schemas.microsoft.com/office/powerpoint/2010/main" val="3109028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7909" y="1174750"/>
            <a:ext cx="4265022" cy="1751330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Dziecko milczy w wybranych sytuacjach/miejscach (plac zabaw, przedszkole), podczas gdy w innych (dom rodzinny) mówi swobodnie</a:t>
            </a:r>
            <a:r>
              <a:rPr lang="pl-PL" sz="2000" dirty="0"/>
              <a:t>.</a:t>
            </a:r>
            <a:endParaRPr lang="pl-PL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圆角矩形 22"/>
          <p:cNvSpPr/>
          <p:nvPr/>
        </p:nvSpPr>
        <p:spPr>
          <a:xfrm>
            <a:off x="783771" y="143601"/>
            <a:ext cx="9418319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Mutyzm wybiórczy – charakterystyczne objawy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937068" y="1327150"/>
            <a:ext cx="4265022" cy="250026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200" b="1" dirty="0">
                <a:solidFill>
                  <a:schemeClr val="accent1"/>
                </a:solidFill>
              </a:rPr>
              <a:t>W przedszkolu </a:t>
            </a:r>
            <a:r>
              <a:rPr lang="pl-PL" sz="2200" b="1" dirty="0"/>
              <a:t>dziecko jest wycofane, przyjmuje bierną postawę podczas zajęć, w grupie rówieśników wchodzi w rolę obserwatora</a:t>
            </a:r>
            <a:endParaRPr lang="pl-PL" sz="2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123406" y="2860312"/>
            <a:ext cx="4265022" cy="1607186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>
                <a:solidFill>
                  <a:schemeClr val="accent1"/>
                </a:solidFill>
              </a:rPr>
              <a:t>Dziecko ma trudności w nawiązaniu kontaktów z rówieśnikami. Najczęściej bawi się z 1-2 dzieci.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5728062" y="3202350"/>
            <a:ext cx="3559629" cy="125013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dirty="0">
                <a:solidFill>
                  <a:schemeClr val="accent1"/>
                </a:solidFill>
              </a:rPr>
              <a:t>Trudności z utrzymaniem kontaktu wzrokowego.</a:t>
            </a:r>
            <a:endParaRPr lang="pl-PL" sz="24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123406" y="4615088"/>
            <a:ext cx="4265022" cy="164202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/>
              <a:t>Występują trudności ze zgłaszaniem potrzeb fizjologicznych i spożywaniem posiłków.</a:t>
            </a:r>
            <a:endParaRPr lang="pl-PL" sz="2400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5834743" y="4727845"/>
            <a:ext cx="4265022" cy="164202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/>
              <a:t> Dziecko komunikuje się z niewerbalnie lub w ograniczonym zakresie w sposób werbalny.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65953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7908" y="2089149"/>
            <a:ext cx="4265022" cy="2130153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/>
              <a:t>Dziecko jest bierne podczas zajęć, czasem zdarza mu się zgłosić na zadane przez nauczyciela pytanie, ale nie jest w stanie udzielić mu odpowiedzi</a:t>
            </a:r>
            <a:r>
              <a:rPr lang="pl-PL" sz="2000" b="1" dirty="0"/>
              <a:t>.</a:t>
            </a:r>
            <a:endParaRPr lang="pl-PL" sz="2400" dirty="0"/>
          </a:p>
        </p:txBody>
      </p:sp>
      <p:sp>
        <p:nvSpPr>
          <p:cNvPr id="4" name="圆角矩形 22"/>
          <p:cNvSpPr/>
          <p:nvPr/>
        </p:nvSpPr>
        <p:spPr>
          <a:xfrm>
            <a:off x="783771" y="143601"/>
            <a:ext cx="9418319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Mutyzm wybiórczy – charakterystyczne objawy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937068" y="2446656"/>
            <a:ext cx="4265022" cy="22390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/>
              <a:t>Widoczne jest napięcie mięśni całego ciała, podniesione i skulone barki, schylona głowa i ogólna sztywność postawy i ruchów.</a:t>
            </a:r>
            <a:endParaRPr lang="pl-PL" sz="2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123406" y="4758780"/>
            <a:ext cx="4265022" cy="114998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>
                <a:solidFill>
                  <a:schemeClr val="accent1"/>
                </a:solidFill>
              </a:rPr>
              <a:t>Dziecko nie pokazuje swoich uzdolnień.</a:t>
            </a:r>
            <a:endParaRPr lang="pl-PL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34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7909" y="1174750"/>
            <a:ext cx="4265022" cy="1402533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b="1" dirty="0">
                <a:solidFill>
                  <a:schemeClr val="accent1"/>
                </a:solidFill>
              </a:rPr>
              <a:t>Rodzice zauważają, że dziecko jest wycofane w sytuacji pojawienia się w domu gości.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4" name="圆角矩形 22"/>
          <p:cNvSpPr/>
          <p:nvPr/>
        </p:nvSpPr>
        <p:spPr>
          <a:xfrm>
            <a:off x="783771" y="143601"/>
            <a:ext cx="9418319" cy="793750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/>
              <a:t>Mutyzm wybiórczy – charakterystyczne objawy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937068" y="1327151"/>
            <a:ext cx="4265022" cy="21505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/>
              <a:t>Rodzice obserwują, że dziecko nie nawiązuje kontaktu wzrokowego np. z sąsiadką, sprzedawcą w sklepie.</a:t>
            </a:r>
            <a:endParaRPr lang="pl-PL" sz="2200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123406" y="2860312"/>
            <a:ext cx="4265022" cy="129367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/>
              <a:t>Trudności z rozstaniem się z rodzicem po wejściu do przedszkola.</a:t>
            </a:r>
            <a:endParaRPr lang="pl-PL" sz="2400" dirty="0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947057" y="4620936"/>
            <a:ext cx="4265023" cy="174893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dirty="0"/>
              <a:t>Mała elastyczność – nieumiejętność dostosowania się do nagłych zmian,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5603966" y="3325765"/>
            <a:ext cx="4265022" cy="129517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>
                <a:solidFill>
                  <a:schemeClr val="accent1"/>
                </a:solidFill>
              </a:rPr>
              <a:t>Dziecko może mieć trudności z nawiązaniem interakcji na placu zabaw.</a:t>
            </a:r>
            <a:endParaRPr lang="pl-PL" sz="2400" dirty="0">
              <a:solidFill>
                <a:schemeClr val="accent1"/>
              </a:solidFill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5834743" y="4727845"/>
            <a:ext cx="4265022" cy="1642021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pl-PL" sz="2400" b="1" dirty="0"/>
              <a:t> Dziecko prezentuje inne objawy lękowe takie jak fobie czy tiki.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14159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000882" y="4833310"/>
            <a:ext cx="2244594" cy="566671"/>
          </a:xfrm>
          <a:prstGeom prst="roundRect">
            <a:avLst>
              <a:gd name="adj" fmla="val 50000"/>
            </a:avLst>
          </a:prstGeom>
          <a:solidFill>
            <a:srgbClr val="EB6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1109380" y="4877895"/>
            <a:ext cx="202814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2800" b="1" dirty="0">
                <a:solidFill>
                  <a:srgbClr val="FFFFFF"/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16.11.2023</a:t>
            </a:r>
            <a:endParaRPr lang="zh-CN" altLang="en-US" sz="2800" b="1" dirty="0">
              <a:solidFill>
                <a:srgbClr val="FFFFFF"/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15" y="723900"/>
            <a:ext cx="4817110" cy="32315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633470" y="4833620"/>
            <a:ext cx="6552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en-US" sz="3200" dirty="0"/>
              <a:t>adres e-mail:</a:t>
            </a:r>
          </a:p>
          <a:p>
            <a:r>
              <a:rPr lang="pl-PL" altLang="en-US" sz="3200" dirty="0">
                <a:solidFill>
                  <a:schemeClr val="accent1"/>
                </a:solidFill>
                <a:hlinkClick r:id="rId3"/>
              </a:rPr>
              <a:t>nicpon@poradnialubartow.pl</a:t>
            </a:r>
            <a:endParaRPr lang="pl-PL" altLang="en-US" sz="3200" dirty="0">
              <a:solidFill>
                <a:schemeClr val="accent1"/>
              </a:solidFill>
            </a:endParaRPr>
          </a:p>
          <a:p>
            <a:r>
              <a:rPr lang="pl-PL" altLang="en-US" sz="3200" dirty="0">
                <a:solidFill>
                  <a:schemeClr val="accent1"/>
                </a:solidFill>
              </a:rPr>
              <a:t>gajowniczek@poradnialubartow.pl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229485" y="613410"/>
            <a:ext cx="773303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1. Jakościowe nieprawidłowości wzajemnych interakcji społecznych, manifestujące się w co najmniej dwóch z następujących obszarów: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niedostateczne wykorzystywanie kontaktu wzrokowego, wyrazu twarzy, postawy ciała i gestów do odpowiedniego regulowania interakcji społecznych,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niedostateczny (adekwatnie do wieku umysłowego i pomimo licznych okazji) rozwój związków rówieśniczych, obejmujących wzajemne współdzielenie zainteresowań, aktywności i emocji,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brak odwzajemniania społeczno-emocjonalnego, przejawiający się upośledzeniem lub odmiennością reagowania na emocje innych osób; lub brak modulowania zachowania odpowiednio do społecznego kontekstu; lub słaba integracja zachowań społecznych, emocjonalnych i komunikacyjnych,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brak spontanicznej potrzeby dzielenia z innymi osobami radości, zainteresowań lub osiągnięć (np. brak pokazywania, przynoszenia lub wskazywania innym ludziom przedmiotów osobistego zainteresowania).</a:t>
            </a:r>
          </a:p>
        </p:txBody>
      </p:sp>
      <p:sp>
        <p:nvSpPr>
          <p:cNvPr id="30" name="Freeform 27"/>
          <p:cNvSpPr/>
          <p:nvPr/>
        </p:nvSpPr>
        <p:spPr bwMode="auto">
          <a:xfrm>
            <a:off x="917813" y="294035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7"/>
          <p:cNvSpPr/>
          <p:nvPr/>
        </p:nvSpPr>
        <p:spPr bwMode="auto">
          <a:xfrm>
            <a:off x="917813" y="532414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7"/>
          <p:cNvSpPr/>
          <p:nvPr/>
        </p:nvSpPr>
        <p:spPr bwMode="auto">
          <a:xfrm>
            <a:off x="836533" y="195674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7"/>
          <p:cNvSpPr/>
          <p:nvPr/>
        </p:nvSpPr>
        <p:spPr bwMode="auto">
          <a:xfrm>
            <a:off x="917813" y="408145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7"/>
          <p:cNvSpPr/>
          <p:nvPr/>
        </p:nvSpPr>
        <p:spPr bwMode="auto">
          <a:xfrm>
            <a:off x="10053800" y="551595"/>
            <a:ext cx="655830" cy="1125771"/>
          </a:xfrm>
          <a:custGeom>
            <a:avLst/>
            <a:gdLst>
              <a:gd name="T0" fmla="*/ 0 w 314"/>
              <a:gd name="T1" fmla="*/ 404 h 539"/>
              <a:gd name="T2" fmla="*/ 314 w 314"/>
              <a:gd name="T3" fmla="*/ 539 h 539"/>
              <a:gd name="T4" fmla="*/ 314 w 314"/>
              <a:gd name="T5" fmla="*/ 135 h 539"/>
              <a:gd name="T6" fmla="*/ 0 w 314"/>
              <a:gd name="T7" fmla="*/ 0 h 539"/>
              <a:gd name="T8" fmla="*/ 0 w 314"/>
              <a:gd name="T9" fmla="*/ 40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539">
                <a:moveTo>
                  <a:pt x="0" y="404"/>
                </a:moveTo>
                <a:lnTo>
                  <a:pt x="314" y="539"/>
                </a:lnTo>
                <a:lnTo>
                  <a:pt x="314" y="135"/>
                </a:lnTo>
                <a:lnTo>
                  <a:pt x="0" y="0"/>
                </a:lnTo>
                <a:lnTo>
                  <a:pt x="0" y="404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7"/>
          <p:cNvSpPr/>
          <p:nvPr/>
        </p:nvSpPr>
        <p:spPr bwMode="auto">
          <a:xfrm>
            <a:off x="10043640" y="1495205"/>
            <a:ext cx="655830" cy="1125771"/>
          </a:xfrm>
          <a:custGeom>
            <a:avLst/>
            <a:gdLst>
              <a:gd name="T0" fmla="*/ 0 w 314"/>
              <a:gd name="T1" fmla="*/ 404 h 539"/>
              <a:gd name="T2" fmla="*/ 314 w 314"/>
              <a:gd name="T3" fmla="*/ 539 h 539"/>
              <a:gd name="T4" fmla="*/ 314 w 314"/>
              <a:gd name="T5" fmla="*/ 135 h 539"/>
              <a:gd name="T6" fmla="*/ 0 w 314"/>
              <a:gd name="T7" fmla="*/ 0 h 539"/>
              <a:gd name="T8" fmla="*/ 0 w 314"/>
              <a:gd name="T9" fmla="*/ 40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539">
                <a:moveTo>
                  <a:pt x="0" y="404"/>
                </a:moveTo>
                <a:lnTo>
                  <a:pt x="314" y="539"/>
                </a:lnTo>
                <a:lnTo>
                  <a:pt x="314" y="135"/>
                </a:lnTo>
                <a:lnTo>
                  <a:pt x="0" y="0"/>
                </a:lnTo>
                <a:lnTo>
                  <a:pt x="0" y="404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9"/>
          <p:cNvSpPr/>
          <p:nvPr/>
        </p:nvSpPr>
        <p:spPr bwMode="auto">
          <a:xfrm>
            <a:off x="10067770" y="215655"/>
            <a:ext cx="1317926" cy="563930"/>
          </a:xfrm>
          <a:custGeom>
            <a:avLst/>
            <a:gdLst>
              <a:gd name="T0" fmla="*/ 0 w 631"/>
              <a:gd name="T1" fmla="*/ 135 h 270"/>
              <a:gd name="T2" fmla="*/ 314 w 631"/>
              <a:gd name="T3" fmla="*/ 270 h 270"/>
              <a:gd name="T4" fmla="*/ 631 w 631"/>
              <a:gd name="T5" fmla="*/ 135 h 270"/>
              <a:gd name="T6" fmla="*/ 314 w 631"/>
              <a:gd name="T7" fmla="*/ 0 h 270"/>
              <a:gd name="T8" fmla="*/ 0 w 631"/>
              <a:gd name="T9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1" h="270">
                <a:moveTo>
                  <a:pt x="0" y="135"/>
                </a:moveTo>
                <a:lnTo>
                  <a:pt x="314" y="270"/>
                </a:lnTo>
                <a:lnTo>
                  <a:pt x="631" y="135"/>
                </a:lnTo>
                <a:lnTo>
                  <a:pt x="314" y="0"/>
                </a:lnTo>
                <a:lnTo>
                  <a:pt x="0" y="135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5"/>
          <p:cNvSpPr/>
          <p:nvPr/>
        </p:nvSpPr>
        <p:spPr bwMode="auto">
          <a:xfrm>
            <a:off x="10780749" y="1495205"/>
            <a:ext cx="662096" cy="1125771"/>
          </a:xfrm>
          <a:custGeom>
            <a:avLst/>
            <a:gdLst>
              <a:gd name="T0" fmla="*/ 317 w 317"/>
              <a:gd name="T1" fmla="*/ 404 h 539"/>
              <a:gd name="T2" fmla="*/ 0 w 317"/>
              <a:gd name="T3" fmla="*/ 539 h 539"/>
              <a:gd name="T4" fmla="*/ 0 w 317"/>
              <a:gd name="T5" fmla="*/ 135 h 539"/>
              <a:gd name="T6" fmla="*/ 317 w 317"/>
              <a:gd name="T7" fmla="*/ 0 h 539"/>
              <a:gd name="T8" fmla="*/ 317 w 317"/>
              <a:gd name="T9" fmla="*/ 40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39">
                <a:moveTo>
                  <a:pt x="317" y="404"/>
                </a:moveTo>
                <a:lnTo>
                  <a:pt x="0" y="539"/>
                </a:lnTo>
                <a:lnTo>
                  <a:pt x="0" y="135"/>
                </a:lnTo>
                <a:lnTo>
                  <a:pt x="317" y="0"/>
                </a:lnTo>
                <a:lnTo>
                  <a:pt x="317" y="404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5"/>
          <p:cNvSpPr/>
          <p:nvPr/>
        </p:nvSpPr>
        <p:spPr bwMode="auto">
          <a:xfrm>
            <a:off x="10780749" y="551595"/>
            <a:ext cx="662096" cy="1125771"/>
          </a:xfrm>
          <a:custGeom>
            <a:avLst/>
            <a:gdLst>
              <a:gd name="T0" fmla="*/ 317 w 317"/>
              <a:gd name="T1" fmla="*/ 404 h 539"/>
              <a:gd name="T2" fmla="*/ 0 w 317"/>
              <a:gd name="T3" fmla="*/ 539 h 539"/>
              <a:gd name="T4" fmla="*/ 0 w 317"/>
              <a:gd name="T5" fmla="*/ 135 h 539"/>
              <a:gd name="T6" fmla="*/ 317 w 317"/>
              <a:gd name="T7" fmla="*/ 0 h 539"/>
              <a:gd name="T8" fmla="*/ 317 w 317"/>
              <a:gd name="T9" fmla="*/ 40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539">
                <a:moveTo>
                  <a:pt x="317" y="404"/>
                </a:moveTo>
                <a:lnTo>
                  <a:pt x="0" y="539"/>
                </a:lnTo>
                <a:lnTo>
                  <a:pt x="0" y="135"/>
                </a:lnTo>
                <a:lnTo>
                  <a:pt x="317" y="0"/>
                </a:lnTo>
                <a:lnTo>
                  <a:pt x="317" y="404"/>
                </a:ln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995805" y="1280160"/>
            <a:ext cx="932497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2. Jakościowe nieprawidłowości w porozumiewaniu się, manifestujące się w co najmniej jednym z następujących obszarów: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 sz="2000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opóźnienie lub całkowity brak rozwoju języka mówionego, które nie wiążą się z próbą kompensowania za pomocą gestów lub mimiki jako alternatywnego sposobu porozumiewania się (często poprzedzane przez brak komunikatywnego gaworzenia),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 sz="2000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względny niedostatek inicjatyw i wytrwałości w podejmowaniu wymiany konwersacyjnej (na jakimkolwiek występującym poziomie umiejętności językowych), w której zachodzą zwrotne reakcje na komunikaty innej osoby,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 sz="2000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stereotypowe i powtarzające się, idiosynkratyczne wykorzystywanie słów i wyrażeń,</a:t>
            </a:r>
          </a:p>
          <a:p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 sz="2000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brak spontanicznej różnorodności zabawy w udawanie (,,na niby”) lub zabawy naśladującej role społeczne.</a:t>
            </a:r>
          </a:p>
        </p:txBody>
      </p:sp>
      <p:sp>
        <p:nvSpPr>
          <p:cNvPr id="30" name="Freeform 27"/>
          <p:cNvSpPr/>
          <p:nvPr/>
        </p:nvSpPr>
        <p:spPr bwMode="auto">
          <a:xfrm>
            <a:off x="466963" y="239616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7"/>
          <p:cNvSpPr/>
          <p:nvPr/>
        </p:nvSpPr>
        <p:spPr bwMode="auto">
          <a:xfrm>
            <a:off x="466963" y="451769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7"/>
          <p:cNvSpPr/>
          <p:nvPr/>
        </p:nvSpPr>
        <p:spPr bwMode="auto">
          <a:xfrm>
            <a:off x="466963" y="350741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7"/>
          <p:cNvSpPr/>
          <p:nvPr/>
        </p:nvSpPr>
        <p:spPr bwMode="auto">
          <a:xfrm>
            <a:off x="466963" y="527271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78635" y="428625"/>
            <a:ext cx="940625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Ograniczone, powtarzające się i stereotypowe wzorce zachowania, zainteresowań i aktywności przejawiane w co najmniej jednym z następujących obszarów:</a:t>
            </a:r>
          </a:p>
          <a:p>
            <a:endParaRPr lang="en-US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a.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pochłonięcie jednym lub liczniejszymi stereotypowymi zainteresowaniami o nieprawidłowej treści i zogniskowaniu, lub jednym lub więcej zainteresowaniami nieprawidłowymi z powodu swej intensywności i ograniczenia, a nie z powodu treści i zogniskowania,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b.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wyraziście kompulsywne przywiązanie do specyficznych, niefunkcjonalnych czynności rutynowych i zrytualizowanych,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c.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stereotypowe i powtarzające się manieryzmy ruchowe, obejmujące stukanie bądź kręcenie palcami; lub złożone ruchy całego ciała,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pl-PL" altLang="en-US">
                <a:latin typeface="Times New Roman" panose="02020603050405020304" charset="0"/>
                <a:cs typeface="Times New Roman" panose="02020603050405020304" charset="0"/>
              </a:rPr>
              <a:t>d.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koncentracja na cząstkowych lub niefunkcjonalnych właściwościach przedmiotów służących do zabawy (jak np. ich zapach, odczuwanie powierzchni, powodowanego hałasu lub wibracji).</a:t>
            </a:r>
          </a:p>
        </p:txBody>
      </p:sp>
      <p:sp>
        <p:nvSpPr>
          <p:cNvPr id="30" name="Freeform 27"/>
          <p:cNvSpPr/>
          <p:nvPr/>
        </p:nvSpPr>
        <p:spPr bwMode="auto">
          <a:xfrm>
            <a:off x="466963" y="136301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27"/>
          <p:cNvSpPr/>
          <p:nvPr/>
        </p:nvSpPr>
        <p:spPr bwMode="auto">
          <a:xfrm>
            <a:off x="466963" y="3224837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27"/>
          <p:cNvSpPr/>
          <p:nvPr/>
        </p:nvSpPr>
        <p:spPr bwMode="auto">
          <a:xfrm>
            <a:off x="466963" y="236949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7"/>
          <p:cNvSpPr/>
          <p:nvPr/>
        </p:nvSpPr>
        <p:spPr bwMode="auto">
          <a:xfrm>
            <a:off x="466963" y="4080182"/>
            <a:ext cx="1311659" cy="568107"/>
          </a:xfrm>
          <a:custGeom>
            <a:avLst/>
            <a:gdLst>
              <a:gd name="T0" fmla="*/ 0 w 628"/>
              <a:gd name="T1" fmla="*/ 137 h 272"/>
              <a:gd name="T2" fmla="*/ 314 w 628"/>
              <a:gd name="T3" fmla="*/ 272 h 272"/>
              <a:gd name="T4" fmla="*/ 628 w 628"/>
              <a:gd name="T5" fmla="*/ 135 h 272"/>
              <a:gd name="T6" fmla="*/ 314 w 628"/>
              <a:gd name="T7" fmla="*/ 0 h 272"/>
              <a:gd name="T8" fmla="*/ 0 w 628"/>
              <a:gd name="T9" fmla="*/ 137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8" h="272">
                <a:moveTo>
                  <a:pt x="0" y="137"/>
                </a:moveTo>
                <a:lnTo>
                  <a:pt x="314" y="272"/>
                </a:lnTo>
                <a:lnTo>
                  <a:pt x="628" y="135"/>
                </a:lnTo>
                <a:lnTo>
                  <a:pt x="314" y="0"/>
                </a:lnTo>
                <a:lnTo>
                  <a:pt x="0" y="137"/>
                </a:ln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15" y="4778375"/>
            <a:ext cx="4234815" cy="18567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23720" y="773430"/>
            <a:ext cx="79152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C. Obrazu klinicznego nie można wyjaśnić innymi objawami całościowych zaburzeń rozwojowych, specyficznymi rozwojowymi zaburzeniami rozumienia języka z wtórnymi trudnościami społeczno-emocjonalnymi, reaktywnymi zaburzeniami przywiązania ani zaburzeniem selektywności przywiązania, upośledzeniem umysłowym z pewnymi cechami zaburzeń emocji i zachowania, schizofrenią o niezwykle wczesnym początku, ani zespołem Retta.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718560" y="2562860"/>
            <a:ext cx="2689225" cy="803275"/>
            <a:chOff x="2946532" y="2758317"/>
            <a:chExt cx="2314107" cy="803154"/>
          </a:xfrm>
          <a:solidFill>
            <a:srgbClr val="BFBFBF"/>
          </a:solidFill>
        </p:grpSpPr>
        <p:grpSp>
          <p:nvGrpSpPr>
            <p:cNvPr id="9" name="Group 5"/>
            <p:cNvGrpSpPr/>
            <p:nvPr/>
          </p:nvGrpSpPr>
          <p:grpSpPr>
            <a:xfrm flipH="1">
              <a:off x="3973822" y="2920521"/>
              <a:ext cx="1112817" cy="197594"/>
              <a:chOff x="7950811" y="1866984"/>
              <a:chExt cx="1397699" cy="248178"/>
            </a:xfrm>
            <a:grpFill/>
          </p:grpSpPr>
          <p:sp>
            <p:nvSpPr>
              <p:cNvPr id="15" name="Freeform 5"/>
              <p:cNvSpPr/>
              <p:nvPr/>
            </p:nvSpPr>
            <p:spPr bwMode="auto">
              <a:xfrm flipH="1">
                <a:off x="9183058" y="1866984"/>
                <a:ext cx="165452" cy="248178"/>
              </a:xfrm>
              <a:custGeom>
                <a:avLst/>
                <a:gdLst>
                  <a:gd name="T0" fmla="*/ 0 w 82"/>
                  <a:gd name="T1" fmla="*/ 116 h 123"/>
                  <a:gd name="T2" fmla="*/ 0 w 82"/>
                  <a:gd name="T3" fmla="*/ 90 h 123"/>
                  <a:gd name="T4" fmla="*/ 16 w 82"/>
                  <a:gd name="T5" fmla="*/ 99 h 123"/>
                  <a:gd name="T6" fmla="*/ 33 w 82"/>
                  <a:gd name="T7" fmla="*/ 102 h 123"/>
                  <a:gd name="T8" fmla="*/ 42 w 82"/>
                  <a:gd name="T9" fmla="*/ 101 h 123"/>
                  <a:gd name="T10" fmla="*/ 48 w 82"/>
                  <a:gd name="T11" fmla="*/ 98 h 123"/>
                  <a:gd name="T12" fmla="*/ 52 w 82"/>
                  <a:gd name="T13" fmla="*/ 94 h 123"/>
                  <a:gd name="T14" fmla="*/ 53 w 82"/>
                  <a:gd name="T15" fmla="*/ 90 h 123"/>
                  <a:gd name="T16" fmla="*/ 51 w 82"/>
                  <a:gd name="T17" fmla="*/ 83 h 123"/>
                  <a:gd name="T18" fmla="*/ 46 w 82"/>
                  <a:gd name="T19" fmla="*/ 78 h 123"/>
                  <a:gd name="T20" fmla="*/ 38 w 82"/>
                  <a:gd name="T21" fmla="*/ 74 h 123"/>
                  <a:gd name="T22" fmla="*/ 28 w 82"/>
                  <a:gd name="T23" fmla="*/ 69 h 123"/>
                  <a:gd name="T24" fmla="*/ 7 w 82"/>
                  <a:gd name="T25" fmla="*/ 55 h 123"/>
                  <a:gd name="T26" fmla="*/ 0 w 82"/>
                  <a:gd name="T27" fmla="*/ 35 h 123"/>
                  <a:gd name="T28" fmla="*/ 4 w 82"/>
                  <a:gd name="T29" fmla="*/ 19 h 123"/>
                  <a:gd name="T30" fmla="*/ 14 w 82"/>
                  <a:gd name="T31" fmla="*/ 8 h 123"/>
                  <a:gd name="T32" fmla="*/ 29 w 82"/>
                  <a:gd name="T33" fmla="*/ 2 h 123"/>
                  <a:gd name="T34" fmla="*/ 47 w 82"/>
                  <a:gd name="T35" fmla="*/ 0 h 123"/>
                  <a:gd name="T36" fmla="*/ 63 w 82"/>
                  <a:gd name="T37" fmla="*/ 1 h 123"/>
                  <a:gd name="T38" fmla="*/ 76 w 82"/>
                  <a:gd name="T39" fmla="*/ 4 h 123"/>
                  <a:gd name="T40" fmla="*/ 76 w 82"/>
                  <a:gd name="T41" fmla="*/ 29 h 123"/>
                  <a:gd name="T42" fmla="*/ 70 w 82"/>
                  <a:gd name="T43" fmla="*/ 25 h 123"/>
                  <a:gd name="T44" fmla="*/ 63 w 82"/>
                  <a:gd name="T45" fmla="*/ 23 h 123"/>
                  <a:gd name="T46" fmla="*/ 55 w 82"/>
                  <a:gd name="T47" fmla="*/ 21 h 123"/>
                  <a:gd name="T48" fmla="*/ 48 w 82"/>
                  <a:gd name="T49" fmla="*/ 21 h 123"/>
                  <a:gd name="T50" fmla="*/ 40 w 82"/>
                  <a:gd name="T51" fmla="*/ 22 h 123"/>
                  <a:gd name="T52" fmla="*/ 34 w 82"/>
                  <a:gd name="T53" fmla="*/ 24 h 123"/>
                  <a:gd name="T54" fmla="*/ 30 w 82"/>
                  <a:gd name="T55" fmla="*/ 28 h 123"/>
                  <a:gd name="T56" fmla="*/ 28 w 82"/>
                  <a:gd name="T57" fmla="*/ 33 h 123"/>
                  <a:gd name="T58" fmla="*/ 30 w 82"/>
                  <a:gd name="T59" fmla="*/ 38 h 123"/>
                  <a:gd name="T60" fmla="*/ 34 w 82"/>
                  <a:gd name="T61" fmla="*/ 43 h 123"/>
                  <a:gd name="T62" fmla="*/ 41 w 82"/>
                  <a:gd name="T63" fmla="*/ 47 h 123"/>
                  <a:gd name="T64" fmla="*/ 51 w 82"/>
                  <a:gd name="T65" fmla="*/ 51 h 123"/>
                  <a:gd name="T66" fmla="*/ 64 w 82"/>
                  <a:gd name="T67" fmla="*/ 57 h 123"/>
                  <a:gd name="T68" fmla="*/ 73 w 82"/>
                  <a:gd name="T69" fmla="*/ 65 h 123"/>
                  <a:gd name="T70" fmla="*/ 80 w 82"/>
                  <a:gd name="T71" fmla="*/ 75 h 123"/>
                  <a:gd name="T72" fmla="*/ 82 w 82"/>
                  <a:gd name="T73" fmla="*/ 87 h 123"/>
                  <a:gd name="T74" fmla="*/ 78 w 82"/>
                  <a:gd name="T75" fmla="*/ 104 h 123"/>
                  <a:gd name="T76" fmla="*/ 68 w 82"/>
                  <a:gd name="T77" fmla="*/ 115 h 123"/>
                  <a:gd name="T78" fmla="*/ 53 w 82"/>
                  <a:gd name="T79" fmla="*/ 121 h 123"/>
                  <a:gd name="T80" fmla="*/ 34 w 82"/>
                  <a:gd name="T81" fmla="*/ 123 h 123"/>
                  <a:gd name="T82" fmla="*/ 16 w 82"/>
                  <a:gd name="T83" fmla="*/ 121 h 123"/>
                  <a:gd name="T84" fmla="*/ 0 w 82"/>
                  <a:gd name="T85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123">
                    <a:moveTo>
                      <a:pt x="0" y="116"/>
                    </a:moveTo>
                    <a:cubicBezTo>
                      <a:pt x="0" y="90"/>
                      <a:pt x="0" y="90"/>
                      <a:pt x="0" y="90"/>
                    </a:cubicBezTo>
                    <a:cubicBezTo>
                      <a:pt x="5" y="94"/>
                      <a:pt x="11" y="97"/>
                      <a:pt x="16" y="99"/>
                    </a:cubicBezTo>
                    <a:cubicBezTo>
                      <a:pt x="22" y="101"/>
                      <a:pt x="28" y="102"/>
                      <a:pt x="33" y="102"/>
                    </a:cubicBezTo>
                    <a:cubicBezTo>
                      <a:pt x="37" y="102"/>
                      <a:pt x="40" y="101"/>
                      <a:pt x="42" y="101"/>
                    </a:cubicBezTo>
                    <a:cubicBezTo>
                      <a:pt x="45" y="100"/>
                      <a:pt x="47" y="99"/>
                      <a:pt x="48" y="98"/>
                    </a:cubicBezTo>
                    <a:cubicBezTo>
                      <a:pt x="50" y="97"/>
                      <a:pt x="51" y="96"/>
                      <a:pt x="52" y="94"/>
                    </a:cubicBezTo>
                    <a:cubicBezTo>
                      <a:pt x="53" y="93"/>
                      <a:pt x="53" y="91"/>
                      <a:pt x="53" y="90"/>
                    </a:cubicBezTo>
                    <a:cubicBezTo>
                      <a:pt x="53" y="87"/>
                      <a:pt x="53" y="85"/>
                      <a:pt x="51" y="83"/>
                    </a:cubicBezTo>
                    <a:cubicBezTo>
                      <a:pt x="50" y="82"/>
                      <a:pt x="48" y="80"/>
                      <a:pt x="46" y="78"/>
                    </a:cubicBezTo>
                    <a:cubicBezTo>
                      <a:pt x="44" y="77"/>
                      <a:pt x="41" y="75"/>
                      <a:pt x="38" y="74"/>
                    </a:cubicBezTo>
                    <a:cubicBezTo>
                      <a:pt x="35" y="72"/>
                      <a:pt x="31" y="71"/>
                      <a:pt x="28" y="69"/>
                    </a:cubicBezTo>
                    <a:cubicBezTo>
                      <a:pt x="18" y="66"/>
                      <a:pt x="11" y="61"/>
                      <a:pt x="7" y="55"/>
                    </a:cubicBezTo>
                    <a:cubicBezTo>
                      <a:pt x="2" y="50"/>
                      <a:pt x="0" y="43"/>
                      <a:pt x="0" y="35"/>
                    </a:cubicBezTo>
                    <a:cubicBezTo>
                      <a:pt x="0" y="29"/>
                      <a:pt x="1" y="23"/>
                      <a:pt x="4" y="19"/>
                    </a:cubicBezTo>
                    <a:cubicBezTo>
                      <a:pt x="6" y="15"/>
                      <a:pt x="10" y="11"/>
                      <a:pt x="14" y="8"/>
                    </a:cubicBezTo>
                    <a:cubicBezTo>
                      <a:pt x="18" y="5"/>
                      <a:pt x="23" y="3"/>
                      <a:pt x="29" y="2"/>
                    </a:cubicBezTo>
                    <a:cubicBezTo>
                      <a:pt x="34" y="0"/>
                      <a:pt x="40" y="0"/>
                      <a:pt x="47" y="0"/>
                    </a:cubicBezTo>
                    <a:cubicBezTo>
                      <a:pt x="53" y="0"/>
                      <a:pt x="58" y="0"/>
                      <a:pt x="63" y="1"/>
                    </a:cubicBezTo>
                    <a:cubicBezTo>
                      <a:pt x="68" y="1"/>
                      <a:pt x="72" y="3"/>
                      <a:pt x="76" y="4"/>
                    </a:cubicBezTo>
                    <a:cubicBezTo>
                      <a:pt x="76" y="29"/>
                      <a:pt x="76" y="29"/>
                      <a:pt x="76" y="29"/>
                    </a:cubicBezTo>
                    <a:cubicBezTo>
                      <a:pt x="74" y="28"/>
                      <a:pt x="72" y="26"/>
                      <a:pt x="70" y="25"/>
                    </a:cubicBezTo>
                    <a:cubicBezTo>
                      <a:pt x="68" y="24"/>
                      <a:pt x="65" y="23"/>
                      <a:pt x="63" y="23"/>
                    </a:cubicBezTo>
                    <a:cubicBezTo>
                      <a:pt x="60" y="22"/>
                      <a:pt x="58" y="22"/>
                      <a:pt x="55" y="21"/>
                    </a:cubicBezTo>
                    <a:cubicBezTo>
                      <a:pt x="53" y="21"/>
                      <a:pt x="50" y="21"/>
                      <a:pt x="48" y="21"/>
                    </a:cubicBezTo>
                    <a:cubicBezTo>
                      <a:pt x="45" y="21"/>
                      <a:pt x="42" y="21"/>
                      <a:pt x="40" y="22"/>
                    </a:cubicBezTo>
                    <a:cubicBezTo>
                      <a:pt x="37" y="22"/>
                      <a:pt x="35" y="23"/>
                      <a:pt x="34" y="24"/>
                    </a:cubicBezTo>
                    <a:cubicBezTo>
                      <a:pt x="32" y="25"/>
                      <a:pt x="31" y="26"/>
                      <a:pt x="30" y="28"/>
                    </a:cubicBezTo>
                    <a:cubicBezTo>
                      <a:pt x="29" y="29"/>
                      <a:pt x="28" y="31"/>
                      <a:pt x="28" y="33"/>
                    </a:cubicBezTo>
                    <a:cubicBezTo>
                      <a:pt x="28" y="35"/>
                      <a:pt x="29" y="37"/>
                      <a:pt x="30" y="38"/>
                    </a:cubicBezTo>
                    <a:cubicBezTo>
                      <a:pt x="31" y="40"/>
                      <a:pt x="32" y="41"/>
                      <a:pt x="34" y="43"/>
                    </a:cubicBezTo>
                    <a:cubicBezTo>
                      <a:pt x="36" y="44"/>
                      <a:pt x="39" y="45"/>
                      <a:pt x="41" y="47"/>
                    </a:cubicBezTo>
                    <a:cubicBezTo>
                      <a:pt x="44" y="48"/>
                      <a:pt x="47" y="49"/>
                      <a:pt x="51" y="51"/>
                    </a:cubicBezTo>
                    <a:cubicBezTo>
                      <a:pt x="55" y="53"/>
                      <a:pt x="60" y="55"/>
                      <a:pt x="64" y="57"/>
                    </a:cubicBezTo>
                    <a:cubicBezTo>
                      <a:pt x="67" y="60"/>
                      <a:pt x="71" y="62"/>
                      <a:pt x="73" y="65"/>
                    </a:cubicBezTo>
                    <a:cubicBezTo>
                      <a:pt x="76" y="68"/>
                      <a:pt x="78" y="71"/>
                      <a:pt x="80" y="75"/>
                    </a:cubicBezTo>
                    <a:cubicBezTo>
                      <a:pt x="81" y="78"/>
                      <a:pt x="82" y="82"/>
                      <a:pt x="82" y="87"/>
                    </a:cubicBezTo>
                    <a:cubicBezTo>
                      <a:pt x="82" y="94"/>
                      <a:pt x="80" y="99"/>
                      <a:pt x="78" y="104"/>
                    </a:cubicBezTo>
                    <a:cubicBezTo>
                      <a:pt x="75" y="108"/>
                      <a:pt x="72" y="112"/>
                      <a:pt x="68" y="115"/>
                    </a:cubicBezTo>
                    <a:cubicBezTo>
                      <a:pt x="63" y="118"/>
                      <a:pt x="58" y="120"/>
                      <a:pt x="53" y="121"/>
                    </a:cubicBezTo>
                    <a:cubicBezTo>
                      <a:pt x="47" y="122"/>
                      <a:pt x="41" y="123"/>
                      <a:pt x="34" y="123"/>
                    </a:cubicBezTo>
                    <a:cubicBezTo>
                      <a:pt x="28" y="123"/>
                      <a:pt x="22" y="122"/>
                      <a:pt x="16" y="121"/>
                    </a:cubicBezTo>
                    <a:cubicBezTo>
                      <a:pt x="10" y="120"/>
                      <a:pt x="5" y="118"/>
                      <a:pt x="0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 flipH="1">
                <a:off x="8949696" y="1870688"/>
                <a:ext cx="197554" cy="244474"/>
              </a:xfrm>
              <a:custGeom>
                <a:avLst/>
                <a:gdLst>
                  <a:gd name="T0" fmla="*/ 98 w 98"/>
                  <a:gd name="T1" fmla="*/ 67 h 121"/>
                  <a:gd name="T2" fmla="*/ 48 w 98"/>
                  <a:gd name="T3" fmla="*/ 121 h 121"/>
                  <a:gd name="T4" fmla="*/ 0 w 98"/>
                  <a:gd name="T5" fmla="*/ 68 h 121"/>
                  <a:gd name="T6" fmla="*/ 0 w 98"/>
                  <a:gd name="T7" fmla="*/ 0 h 121"/>
                  <a:gd name="T8" fmla="*/ 27 w 98"/>
                  <a:gd name="T9" fmla="*/ 0 h 121"/>
                  <a:gd name="T10" fmla="*/ 27 w 98"/>
                  <a:gd name="T11" fmla="*/ 69 h 121"/>
                  <a:gd name="T12" fmla="*/ 49 w 98"/>
                  <a:gd name="T13" fmla="*/ 98 h 121"/>
                  <a:gd name="T14" fmla="*/ 71 w 98"/>
                  <a:gd name="T15" fmla="*/ 70 h 121"/>
                  <a:gd name="T16" fmla="*/ 71 w 98"/>
                  <a:gd name="T17" fmla="*/ 0 h 121"/>
                  <a:gd name="T18" fmla="*/ 98 w 98"/>
                  <a:gd name="T19" fmla="*/ 0 h 121"/>
                  <a:gd name="T20" fmla="*/ 98 w 98"/>
                  <a:gd name="T21" fmla="*/ 6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121">
                    <a:moveTo>
                      <a:pt x="98" y="67"/>
                    </a:moveTo>
                    <a:cubicBezTo>
                      <a:pt x="98" y="103"/>
                      <a:pt x="82" y="121"/>
                      <a:pt x="48" y="121"/>
                    </a:cubicBezTo>
                    <a:cubicBezTo>
                      <a:pt x="16" y="121"/>
                      <a:pt x="0" y="103"/>
                      <a:pt x="0" y="6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7" y="88"/>
                      <a:pt x="34" y="98"/>
                      <a:pt x="49" y="98"/>
                    </a:cubicBezTo>
                    <a:cubicBezTo>
                      <a:pt x="64" y="98"/>
                      <a:pt x="71" y="88"/>
                      <a:pt x="71" y="7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98" y="0"/>
                      <a:pt x="98" y="0"/>
                      <a:pt x="98" y="0"/>
                    </a:cubicBezTo>
                    <a:lnTo>
                      <a:pt x="98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 flipH="1">
                <a:off x="8724978" y="1866984"/>
                <a:ext cx="186442" cy="248178"/>
              </a:xfrm>
              <a:custGeom>
                <a:avLst/>
                <a:gdLst>
                  <a:gd name="T0" fmla="*/ 92 w 92"/>
                  <a:gd name="T1" fmla="*/ 116 h 123"/>
                  <a:gd name="T2" fmla="*/ 58 w 92"/>
                  <a:gd name="T3" fmla="*/ 123 h 123"/>
                  <a:gd name="T4" fmla="*/ 15 w 92"/>
                  <a:gd name="T5" fmla="*/ 107 h 123"/>
                  <a:gd name="T6" fmla="*/ 0 w 92"/>
                  <a:gd name="T7" fmla="*/ 64 h 123"/>
                  <a:gd name="T8" fmla="*/ 17 w 92"/>
                  <a:gd name="T9" fmla="*/ 17 h 123"/>
                  <a:gd name="T10" fmla="*/ 63 w 92"/>
                  <a:gd name="T11" fmla="*/ 0 h 123"/>
                  <a:gd name="T12" fmla="*/ 92 w 92"/>
                  <a:gd name="T13" fmla="*/ 4 h 123"/>
                  <a:gd name="T14" fmla="*/ 92 w 92"/>
                  <a:gd name="T15" fmla="*/ 30 h 123"/>
                  <a:gd name="T16" fmla="*/ 65 w 92"/>
                  <a:gd name="T17" fmla="*/ 23 h 123"/>
                  <a:gd name="T18" fmla="*/ 38 w 92"/>
                  <a:gd name="T19" fmla="*/ 33 h 123"/>
                  <a:gd name="T20" fmla="*/ 28 w 92"/>
                  <a:gd name="T21" fmla="*/ 62 h 123"/>
                  <a:gd name="T22" fmla="*/ 38 w 92"/>
                  <a:gd name="T23" fmla="*/ 89 h 123"/>
                  <a:gd name="T24" fmla="*/ 64 w 92"/>
                  <a:gd name="T25" fmla="*/ 100 h 123"/>
                  <a:gd name="T26" fmla="*/ 92 w 92"/>
                  <a:gd name="T27" fmla="*/ 92 h 123"/>
                  <a:gd name="T28" fmla="*/ 92 w 92"/>
                  <a:gd name="T29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123">
                    <a:moveTo>
                      <a:pt x="92" y="116"/>
                    </a:moveTo>
                    <a:cubicBezTo>
                      <a:pt x="84" y="121"/>
                      <a:pt x="72" y="123"/>
                      <a:pt x="58" y="123"/>
                    </a:cubicBezTo>
                    <a:cubicBezTo>
                      <a:pt x="40" y="123"/>
                      <a:pt x="26" y="117"/>
                      <a:pt x="15" y="107"/>
                    </a:cubicBezTo>
                    <a:cubicBezTo>
                      <a:pt x="5" y="96"/>
                      <a:pt x="0" y="82"/>
                      <a:pt x="0" y="64"/>
                    </a:cubicBezTo>
                    <a:cubicBezTo>
                      <a:pt x="0" y="45"/>
                      <a:pt x="6" y="29"/>
                      <a:pt x="17" y="17"/>
                    </a:cubicBezTo>
                    <a:cubicBezTo>
                      <a:pt x="29" y="6"/>
                      <a:pt x="44" y="0"/>
                      <a:pt x="63" y="0"/>
                    </a:cubicBezTo>
                    <a:cubicBezTo>
                      <a:pt x="75" y="0"/>
                      <a:pt x="85" y="1"/>
                      <a:pt x="92" y="4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85" y="25"/>
                      <a:pt x="75" y="23"/>
                      <a:pt x="65" y="23"/>
                    </a:cubicBezTo>
                    <a:cubicBezTo>
                      <a:pt x="54" y="23"/>
                      <a:pt x="45" y="26"/>
                      <a:pt x="38" y="33"/>
                    </a:cubicBezTo>
                    <a:cubicBezTo>
                      <a:pt x="31" y="40"/>
                      <a:pt x="28" y="50"/>
                      <a:pt x="28" y="62"/>
                    </a:cubicBezTo>
                    <a:cubicBezTo>
                      <a:pt x="28" y="73"/>
                      <a:pt x="31" y="82"/>
                      <a:pt x="38" y="89"/>
                    </a:cubicBezTo>
                    <a:cubicBezTo>
                      <a:pt x="44" y="96"/>
                      <a:pt x="53" y="100"/>
                      <a:pt x="64" y="100"/>
                    </a:cubicBezTo>
                    <a:cubicBezTo>
                      <a:pt x="74" y="100"/>
                      <a:pt x="84" y="97"/>
                      <a:pt x="92" y="92"/>
                    </a:cubicBezTo>
                    <a:lnTo>
                      <a:pt x="92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" name="Freeform 8"/>
              <p:cNvSpPr/>
              <p:nvPr/>
            </p:nvSpPr>
            <p:spPr bwMode="auto">
              <a:xfrm flipH="1">
                <a:off x="8520015" y="1866984"/>
                <a:ext cx="187677" cy="248178"/>
              </a:xfrm>
              <a:custGeom>
                <a:avLst/>
                <a:gdLst>
                  <a:gd name="T0" fmla="*/ 93 w 93"/>
                  <a:gd name="T1" fmla="*/ 116 h 123"/>
                  <a:gd name="T2" fmla="*/ 59 w 93"/>
                  <a:gd name="T3" fmla="*/ 123 h 123"/>
                  <a:gd name="T4" fmla="*/ 16 w 93"/>
                  <a:gd name="T5" fmla="*/ 107 h 123"/>
                  <a:gd name="T6" fmla="*/ 0 w 93"/>
                  <a:gd name="T7" fmla="*/ 64 h 123"/>
                  <a:gd name="T8" fmla="*/ 18 w 93"/>
                  <a:gd name="T9" fmla="*/ 17 h 123"/>
                  <a:gd name="T10" fmla="*/ 64 w 93"/>
                  <a:gd name="T11" fmla="*/ 0 h 123"/>
                  <a:gd name="T12" fmla="*/ 93 w 93"/>
                  <a:gd name="T13" fmla="*/ 4 h 123"/>
                  <a:gd name="T14" fmla="*/ 93 w 93"/>
                  <a:gd name="T15" fmla="*/ 30 h 123"/>
                  <a:gd name="T16" fmla="*/ 66 w 93"/>
                  <a:gd name="T17" fmla="*/ 23 h 123"/>
                  <a:gd name="T18" fmla="*/ 39 w 93"/>
                  <a:gd name="T19" fmla="*/ 33 h 123"/>
                  <a:gd name="T20" fmla="*/ 28 w 93"/>
                  <a:gd name="T21" fmla="*/ 62 h 123"/>
                  <a:gd name="T22" fmla="*/ 38 w 93"/>
                  <a:gd name="T23" fmla="*/ 89 h 123"/>
                  <a:gd name="T24" fmla="*/ 64 w 93"/>
                  <a:gd name="T25" fmla="*/ 100 h 123"/>
                  <a:gd name="T26" fmla="*/ 93 w 93"/>
                  <a:gd name="T27" fmla="*/ 92 h 123"/>
                  <a:gd name="T28" fmla="*/ 93 w 93"/>
                  <a:gd name="T29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3" h="123">
                    <a:moveTo>
                      <a:pt x="93" y="116"/>
                    </a:moveTo>
                    <a:cubicBezTo>
                      <a:pt x="84" y="121"/>
                      <a:pt x="73" y="123"/>
                      <a:pt x="59" y="123"/>
                    </a:cubicBezTo>
                    <a:cubicBezTo>
                      <a:pt x="41" y="123"/>
                      <a:pt x="26" y="117"/>
                      <a:pt x="16" y="107"/>
                    </a:cubicBezTo>
                    <a:cubicBezTo>
                      <a:pt x="5" y="96"/>
                      <a:pt x="0" y="82"/>
                      <a:pt x="0" y="64"/>
                    </a:cubicBezTo>
                    <a:cubicBezTo>
                      <a:pt x="0" y="45"/>
                      <a:pt x="6" y="29"/>
                      <a:pt x="18" y="17"/>
                    </a:cubicBezTo>
                    <a:cubicBezTo>
                      <a:pt x="30" y="6"/>
                      <a:pt x="45" y="0"/>
                      <a:pt x="64" y="0"/>
                    </a:cubicBezTo>
                    <a:cubicBezTo>
                      <a:pt x="75" y="0"/>
                      <a:pt x="85" y="1"/>
                      <a:pt x="93" y="4"/>
                    </a:cubicBezTo>
                    <a:cubicBezTo>
                      <a:pt x="93" y="30"/>
                      <a:pt x="93" y="30"/>
                      <a:pt x="93" y="30"/>
                    </a:cubicBezTo>
                    <a:cubicBezTo>
                      <a:pt x="85" y="25"/>
                      <a:pt x="76" y="23"/>
                      <a:pt x="66" y="23"/>
                    </a:cubicBezTo>
                    <a:cubicBezTo>
                      <a:pt x="55" y="23"/>
                      <a:pt x="46" y="26"/>
                      <a:pt x="39" y="33"/>
                    </a:cubicBezTo>
                    <a:cubicBezTo>
                      <a:pt x="32" y="40"/>
                      <a:pt x="28" y="50"/>
                      <a:pt x="28" y="62"/>
                    </a:cubicBezTo>
                    <a:cubicBezTo>
                      <a:pt x="28" y="73"/>
                      <a:pt x="32" y="82"/>
                      <a:pt x="38" y="89"/>
                    </a:cubicBezTo>
                    <a:cubicBezTo>
                      <a:pt x="45" y="96"/>
                      <a:pt x="53" y="100"/>
                      <a:pt x="64" y="100"/>
                    </a:cubicBezTo>
                    <a:cubicBezTo>
                      <a:pt x="75" y="100"/>
                      <a:pt x="84" y="97"/>
                      <a:pt x="93" y="92"/>
                    </a:cubicBezTo>
                    <a:lnTo>
                      <a:pt x="93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" name="Freeform 9"/>
              <p:cNvSpPr/>
              <p:nvPr/>
            </p:nvSpPr>
            <p:spPr bwMode="auto">
              <a:xfrm flipH="1">
                <a:off x="8333573" y="1870688"/>
                <a:ext cx="143227" cy="240769"/>
              </a:xfrm>
              <a:custGeom>
                <a:avLst/>
                <a:gdLst>
                  <a:gd name="T0" fmla="*/ 116 w 116"/>
                  <a:gd name="T1" fmla="*/ 195 h 195"/>
                  <a:gd name="T2" fmla="*/ 0 w 116"/>
                  <a:gd name="T3" fmla="*/ 195 h 195"/>
                  <a:gd name="T4" fmla="*/ 0 w 116"/>
                  <a:gd name="T5" fmla="*/ 0 h 195"/>
                  <a:gd name="T6" fmla="*/ 111 w 116"/>
                  <a:gd name="T7" fmla="*/ 0 h 195"/>
                  <a:gd name="T8" fmla="*/ 111 w 116"/>
                  <a:gd name="T9" fmla="*/ 34 h 195"/>
                  <a:gd name="T10" fmla="*/ 44 w 116"/>
                  <a:gd name="T11" fmla="*/ 34 h 195"/>
                  <a:gd name="T12" fmla="*/ 44 w 116"/>
                  <a:gd name="T13" fmla="*/ 78 h 195"/>
                  <a:gd name="T14" fmla="*/ 106 w 116"/>
                  <a:gd name="T15" fmla="*/ 78 h 195"/>
                  <a:gd name="T16" fmla="*/ 106 w 116"/>
                  <a:gd name="T17" fmla="*/ 114 h 195"/>
                  <a:gd name="T18" fmla="*/ 44 w 116"/>
                  <a:gd name="T19" fmla="*/ 114 h 195"/>
                  <a:gd name="T20" fmla="*/ 44 w 116"/>
                  <a:gd name="T21" fmla="*/ 159 h 195"/>
                  <a:gd name="T22" fmla="*/ 116 w 116"/>
                  <a:gd name="T23" fmla="*/ 159 h 195"/>
                  <a:gd name="T24" fmla="*/ 116 w 116"/>
                  <a:gd name="T25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95">
                    <a:moveTo>
                      <a:pt x="116" y="195"/>
                    </a:moveTo>
                    <a:lnTo>
                      <a:pt x="0" y="195"/>
                    </a:lnTo>
                    <a:lnTo>
                      <a:pt x="0" y="0"/>
                    </a:lnTo>
                    <a:lnTo>
                      <a:pt x="111" y="0"/>
                    </a:lnTo>
                    <a:lnTo>
                      <a:pt x="111" y="34"/>
                    </a:lnTo>
                    <a:lnTo>
                      <a:pt x="44" y="34"/>
                    </a:lnTo>
                    <a:lnTo>
                      <a:pt x="44" y="78"/>
                    </a:lnTo>
                    <a:lnTo>
                      <a:pt x="106" y="78"/>
                    </a:lnTo>
                    <a:lnTo>
                      <a:pt x="106" y="114"/>
                    </a:lnTo>
                    <a:lnTo>
                      <a:pt x="44" y="114"/>
                    </a:lnTo>
                    <a:lnTo>
                      <a:pt x="44" y="159"/>
                    </a:lnTo>
                    <a:lnTo>
                      <a:pt x="116" y="159"/>
                    </a:lnTo>
                    <a:lnTo>
                      <a:pt x="116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10"/>
              <p:cNvSpPr/>
              <p:nvPr/>
            </p:nvSpPr>
            <p:spPr bwMode="auto">
              <a:xfrm flipH="1">
                <a:off x="8142192" y="1866984"/>
                <a:ext cx="165452" cy="248178"/>
              </a:xfrm>
              <a:custGeom>
                <a:avLst/>
                <a:gdLst>
                  <a:gd name="T0" fmla="*/ 1 w 82"/>
                  <a:gd name="T1" fmla="*/ 116 h 123"/>
                  <a:gd name="T2" fmla="*/ 1 w 82"/>
                  <a:gd name="T3" fmla="*/ 90 h 123"/>
                  <a:gd name="T4" fmla="*/ 16 w 82"/>
                  <a:gd name="T5" fmla="*/ 99 h 123"/>
                  <a:gd name="T6" fmla="*/ 33 w 82"/>
                  <a:gd name="T7" fmla="*/ 102 h 123"/>
                  <a:gd name="T8" fmla="*/ 42 w 82"/>
                  <a:gd name="T9" fmla="*/ 101 h 123"/>
                  <a:gd name="T10" fmla="*/ 49 w 82"/>
                  <a:gd name="T11" fmla="*/ 98 h 123"/>
                  <a:gd name="T12" fmla="*/ 52 w 82"/>
                  <a:gd name="T13" fmla="*/ 94 h 123"/>
                  <a:gd name="T14" fmla="*/ 54 w 82"/>
                  <a:gd name="T15" fmla="*/ 90 h 123"/>
                  <a:gd name="T16" fmla="*/ 52 w 82"/>
                  <a:gd name="T17" fmla="*/ 83 h 123"/>
                  <a:gd name="T18" fmla="*/ 46 w 82"/>
                  <a:gd name="T19" fmla="*/ 78 h 123"/>
                  <a:gd name="T20" fmla="*/ 38 w 82"/>
                  <a:gd name="T21" fmla="*/ 74 h 123"/>
                  <a:gd name="T22" fmla="*/ 28 w 82"/>
                  <a:gd name="T23" fmla="*/ 69 h 123"/>
                  <a:gd name="T24" fmla="*/ 7 w 82"/>
                  <a:gd name="T25" fmla="*/ 55 h 123"/>
                  <a:gd name="T26" fmla="*/ 0 w 82"/>
                  <a:gd name="T27" fmla="*/ 35 h 123"/>
                  <a:gd name="T28" fmla="*/ 4 w 82"/>
                  <a:gd name="T29" fmla="*/ 19 h 123"/>
                  <a:gd name="T30" fmla="*/ 14 w 82"/>
                  <a:gd name="T31" fmla="*/ 8 h 123"/>
                  <a:gd name="T32" fmla="*/ 29 w 82"/>
                  <a:gd name="T33" fmla="*/ 2 h 123"/>
                  <a:gd name="T34" fmla="*/ 47 w 82"/>
                  <a:gd name="T35" fmla="*/ 0 h 123"/>
                  <a:gd name="T36" fmla="*/ 63 w 82"/>
                  <a:gd name="T37" fmla="*/ 1 h 123"/>
                  <a:gd name="T38" fmla="*/ 77 w 82"/>
                  <a:gd name="T39" fmla="*/ 4 h 123"/>
                  <a:gd name="T40" fmla="*/ 77 w 82"/>
                  <a:gd name="T41" fmla="*/ 29 h 123"/>
                  <a:gd name="T42" fmla="*/ 70 w 82"/>
                  <a:gd name="T43" fmla="*/ 25 h 123"/>
                  <a:gd name="T44" fmla="*/ 63 w 82"/>
                  <a:gd name="T45" fmla="*/ 23 h 123"/>
                  <a:gd name="T46" fmla="*/ 55 w 82"/>
                  <a:gd name="T47" fmla="*/ 21 h 123"/>
                  <a:gd name="T48" fmla="*/ 48 w 82"/>
                  <a:gd name="T49" fmla="*/ 21 h 123"/>
                  <a:gd name="T50" fmla="*/ 40 w 82"/>
                  <a:gd name="T51" fmla="*/ 22 h 123"/>
                  <a:gd name="T52" fmla="*/ 34 w 82"/>
                  <a:gd name="T53" fmla="*/ 24 h 123"/>
                  <a:gd name="T54" fmla="*/ 30 w 82"/>
                  <a:gd name="T55" fmla="*/ 28 h 123"/>
                  <a:gd name="T56" fmla="*/ 28 w 82"/>
                  <a:gd name="T57" fmla="*/ 33 h 123"/>
                  <a:gd name="T58" fmla="*/ 30 w 82"/>
                  <a:gd name="T59" fmla="*/ 38 h 123"/>
                  <a:gd name="T60" fmla="*/ 34 w 82"/>
                  <a:gd name="T61" fmla="*/ 43 h 123"/>
                  <a:gd name="T62" fmla="*/ 42 w 82"/>
                  <a:gd name="T63" fmla="*/ 47 h 123"/>
                  <a:gd name="T64" fmla="*/ 51 w 82"/>
                  <a:gd name="T65" fmla="*/ 51 h 123"/>
                  <a:gd name="T66" fmla="*/ 64 w 82"/>
                  <a:gd name="T67" fmla="*/ 57 h 123"/>
                  <a:gd name="T68" fmla="*/ 73 w 82"/>
                  <a:gd name="T69" fmla="*/ 65 h 123"/>
                  <a:gd name="T70" fmla="*/ 80 w 82"/>
                  <a:gd name="T71" fmla="*/ 75 h 123"/>
                  <a:gd name="T72" fmla="*/ 82 w 82"/>
                  <a:gd name="T73" fmla="*/ 87 h 123"/>
                  <a:gd name="T74" fmla="*/ 78 w 82"/>
                  <a:gd name="T75" fmla="*/ 104 h 123"/>
                  <a:gd name="T76" fmla="*/ 68 w 82"/>
                  <a:gd name="T77" fmla="*/ 115 h 123"/>
                  <a:gd name="T78" fmla="*/ 53 w 82"/>
                  <a:gd name="T79" fmla="*/ 121 h 123"/>
                  <a:gd name="T80" fmla="*/ 35 w 82"/>
                  <a:gd name="T81" fmla="*/ 123 h 123"/>
                  <a:gd name="T82" fmla="*/ 16 w 82"/>
                  <a:gd name="T83" fmla="*/ 121 h 123"/>
                  <a:gd name="T84" fmla="*/ 1 w 82"/>
                  <a:gd name="T85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123">
                    <a:moveTo>
                      <a:pt x="1" y="116"/>
                    </a:moveTo>
                    <a:cubicBezTo>
                      <a:pt x="1" y="90"/>
                      <a:pt x="1" y="90"/>
                      <a:pt x="1" y="90"/>
                    </a:cubicBezTo>
                    <a:cubicBezTo>
                      <a:pt x="6" y="94"/>
                      <a:pt x="11" y="97"/>
                      <a:pt x="16" y="99"/>
                    </a:cubicBezTo>
                    <a:cubicBezTo>
                      <a:pt x="22" y="101"/>
                      <a:pt x="28" y="102"/>
                      <a:pt x="33" y="102"/>
                    </a:cubicBezTo>
                    <a:cubicBezTo>
                      <a:pt x="37" y="102"/>
                      <a:pt x="40" y="101"/>
                      <a:pt x="42" y="101"/>
                    </a:cubicBezTo>
                    <a:cubicBezTo>
                      <a:pt x="45" y="100"/>
                      <a:pt x="47" y="99"/>
                      <a:pt x="49" y="98"/>
                    </a:cubicBezTo>
                    <a:cubicBezTo>
                      <a:pt x="50" y="97"/>
                      <a:pt x="52" y="96"/>
                      <a:pt x="52" y="94"/>
                    </a:cubicBezTo>
                    <a:cubicBezTo>
                      <a:pt x="53" y="93"/>
                      <a:pt x="54" y="91"/>
                      <a:pt x="54" y="90"/>
                    </a:cubicBezTo>
                    <a:cubicBezTo>
                      <a:pt x="54" y="87"/>
                      <a:pt x="53" y="85"/>
                      <a:pt x="52" y="83"/>
                    </a:cubicBezTo>
                    <a:cubicBezTo>
                      <a:pt x="50" y="82"/>
                      <a:pt x="49" y="80"/>
                      <a:pt x="46" y="78"/>
                    </a:cubicBezTo>
                    <a:cubicBezTo>
                      <a:pt x="44" y="77"/>
                      <a:pt x="41" y="75"/>
                      <a:pt x="38" y="74"/>
                    </a:cubicBezTo>
                    <a:cubicBezTo>
                      <a:pt x="35" y="72"/>
                      <a:pt x="32" y="71"/>
                      <a:pt x="28" y="69"/>
                    </a:cubicBezTo>
                    <a:cubicBezTo>
                      <a:pt x="19" y="66"/>
                      <a:pt x="12" y="61"/>
                      <a:pt x="7" y="55"/>
                    </a:cubicBezTo>
                    <a:cubicBezTo>
                      <a:pt x="2" y="50"/>
                      <a:pt x="0" y="43"/>
                      <a:pt x="0" y="35"/>
                    </a:cubicBezTo>
                    <a:cubicBezTo>
                      <a:pt x="0" y="29"/>
                      <a:pt x="1" y="23"/>
                      <a:pt x="4" y="19"/>
                    </a:cubicBezTo>
                    <a:cubicBezTo>
                      <a:pt x="6" y="15"/>
                      <a:pt x="10" y="11"/>
                      <a:pt x="14" y="8"/>
                    </a:cubicBezTo>
                    <a:cubicBezTo>
                      <a:pt x="18" y="5"/>
                      <a:pt x="23" y="3"/>
                      <a:pt x="29" y="2"/>
                    </a:cubicBezTo>
                    <a:cubicBezTo>
                      <a:pt x="35" y="0"/>
                      <a:pt x="41" y="0"/>
                      <a:pt x="47" y="0"/>
                    </a:cubicBezTo>
                    <a:cubicBezTo>
                      <a:pt x="53" y="0"/>
                      <a:pt x="59" y="0"/>
                      <a:pt x="63" y="1"/>
                    </a:cubicBezTo>
                    <a:cubicBezTo>
                      <a:pt x="68" y="1"/>
                      <a:pt x="73" y="3"/>
                      <a:pt x="77" y="4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5" y="28"/>
                      <a:pt x="72" y="26"/>
                      <a:pt x="70" y="25"/>
                    </a:cubicBezTo>
                    <a:cubicBezTo>
                      <a:pt x="68" y="24"/>
                      <a:pt x="65" y="23"/>
                      <a:pt x="63" y="23"/>
                    </a:cubicBezTo>
                    <a:cubicBezTo>
                      <a:pt x="60" y="22"/>
                      <a:pt x="58" y="22"/>
                      <a:pt x="55" y="21"/>
                    </a:cubicBezTo>
                    <a:cubicBezTo>
                      <a:pt x="53" y="21"/>
                      <a:pt x="51" y="21"/>
                      <a:pt x="48" y="21"/>
                    </a:cubicBezTo>
                    <a:cubicBezTo>
                      <a:pt x="45" y="21"/>
                      <a:pt x="43" y="21"/>
                      <a:pt x="40" y="22"/>
                    </a:cubicBezTo>
                    <a:cubicBezTo>
                      <a:pt x="38" y="22"/>
                      <a:pt x="36" y="23"/>
                      <a:pt x="34" y="24"/>
                    </a:cubicBezTo>
                    <a:cubicBezTo>
                      <a:pt x="32" y="25"/>
                      <a:pt x="31" y="26"/>
                      <a:pt x="30" y="28"/>
                    </a:cubicBezTo>
                    <a:cubicBezTo>
                      <a:pt x="29" y="29"/>
                      <a:pt x="28" y="31"/>
                      <a:pt x="28" y="33"/>
                    </a:cubicBezTo>
                    <a:cubicBezTo>
                      <a:pt x="28" y="35"/>
                      <a:pt x="29" y="37"/>
                      <a:pt x="30" y="38"/>
                    </a:cubicBezTo>
                    <a:cubicBezTo>
                      <a:pt x="31" y="40"/>
                      <a:pt x="33" y="41"/>
                      <a:pt x="34" y="43"/>
                    </a:cubicBezTo>
                    <a:cubicBezTo>
                      <a:pt x="36" y="44"/>
                      <a:pt x="39" y="45"/>
                      <a:pt x="42" y="47"/>
                    </a:cubicBezTo>
                    <a:cubicBezTo>
                      <a:pt x="44" y="48"/>
                      <a:pt x="47" y="49"/>
                      <a:pt x="51" y="51"/>
                    </a:cubicBezTo>
                    <a:cubicBezTo>
                      <a:pt x="56" y="53"/>
                      <a:pt x="60" y="55"/>
                      <a:pt x="64" y="57"/>
                    </a:cubicBezTo>
                    <a:cubicBezTo>
                      <a:pt x="68" y="60"/>
                      <a:pt x="71" y="62"/>
                      <a:pt x="73" y="65"/>
                    </a:cubicBezTo>
                    <a:cubicBezTo>
                      <a:pt x="76" y="68"/>
                      <a:pt x="78" y="71"/>
                      <a:pt x="80" y="75"/>
                    </a:cubicBezTo>
                    <a:cubicBezTo>
                      <a:pt x="81" y="78"/>
                      <a:pt x="82" y="82"/>
                      <a:pt x="82" y="87"/>
                    </a:cubicBezTo>
                    <a:cubicBezTo>
                      <a:pt x="82" y="94"/>
                      <a:pt x="81" y="99"/>
                      <a:pt x="78" y="104"/>
                    </a:cubicBezTo>
                    <a:cubicBezTo>
                      <a:pt x="76" y="108"/>
                      <a:pt x="72" y="112"/>
                      <a:pt x="68" y="115"/>
                    </a:cubicBezTo>
                    <a:cubicBezTo>
                      <a:pt x="64" y="118"/>
                      <a:pt x="59" y="120"/>
                      <a:pt x="53" y="121"/>
                    </a:cubicBezTo>
                    <a:cubicBezTo>
                      <a:pt x="47" y="122"/>
                      <a:pt x="41" y="123"/>
                      <a:pt x="35" y="123"/>
                    </a:cubicBezTo>
                    <a:cubicBezTo>
                      <a:pt x="28" y="123"/>
                      <a:pt x="22" y="122"/>
                      <a:pt x="16" y="121"/>
                    </a:cubicBezTo>
                    <a:cubicBezTo>
                      <a:pt x="10" y="120"/>
                      <a:pt x="5" y="118"/>
                      <a:pt x="1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11"/>
              <p:cNvSpPr/>
              <p:nvPr/>
            </p:nvSpPr>
            <p:spPr bwMode="auto">
              <a:xfrm flipH="1">
                <a:off x="7950811" y="1866984"/>
                <a:ext cx="165452" cy="248178"/>
              </a:xfrm>
              <a:custGeom>
                <a:avLst/>
                <a:gdLst>
                  <a:gd name="T0" fmla="*/ 1 w 82"/>
                  <a:gd name="T1" fmla="*/ 116 h 123"/>
                  <a:gd name="T2" fmla="*/ 1 w 82"/>
                  <a:gd name="T3" fmla="*/ 90 h 123"/>
                  <a:gd name="T4" fmla="*/ 17 w 82"/>
                  <a:gd name="T5" fmla="*/ 99 h 123"/>
                  <a:gd name="T6" fmla="*/ 34 w 82"/>
                  <a:gd name="T7" fmla="*/ 102 h 123"/>
                  <a:gd name="T8" fmla="*/ 43 w 82"/>
                  <a:gd name="T9" fmla="*/ 101 h 123"/>
                  <a:gd name="T10" fmla="*/ 49 w 82"/>
                  <a:gd name="T11" fmla="*/ 98 h 123"/>
                  <a:gd name="T12" fmla="*/ 53 w 82"/>
                  <a:gd name="T13" fmla="*/ 94 h 123"/>
                  <a:gd name="T14" fmla="*/ 54 w 82"/>
                  <a:gd name="T15" fmla="*/ 90 h 123"/>
                  <a:gd name="T16" fmla="*/ 52 w 82"/>
                  <a:gd name="T17" fmla="*/ 83 h 123"/>
                  <a:gd name="T18" fmla="*/ 47 w 82"/>
                  <a:gd name="T19" fmla="*/ 78 h 123"/>
                  <a:gd name="T20" fmla="*/ 38 w 82"/>
                  <a:gd name="T21" fmla="*/ 74 h 123"/>
                  <a:gd name="T22" fmla="*/ 28 w 82"/>
                  <a:gd name="T23" fmla="*/ 69 h 123"/>
                  <a:gd name="T24" fmla="*/ 7 w 82"/>
                  <a:gd name="T25" fmla="*/ 55 h 123"/>
                  <a:gd name="T26" fmla="*/ 0 w 82"/>
                  <a:gd name="T27" fmla="*/ 35 h 123"/>
                  <a:gd name="T28" fmla="*/ 4 w 82"/>
                  <a:gd name="T29" fmla="*/ 19 h 123"/>
                  <a:gd name="T30" fmla="*/ 14 w 82"/>
                  <a:gd name="T31" fmla="*/ 8 h 123"/>
                  <a:gd name="T32" fmla="*/ 29 w 82"/>
                  <a:gd name="T33" fmla="*/ 2 h 123"/>
                  <a:gd name="T34" fmla="*/ 47 w 82"/>
                  <a:gd name="T35" fmla="*/ 0 h 123"/>
                  <a:gd name="T36" fmla="*/ 64 w 82"/>
                  <a:gd name="T37" fmla="*/ 1 h 123"/>
                  <a:gd name="T38" fmla="*/ 77 w 82"/>
                  <a:gd name="T39" fmla="*/ 4 h 123"/>
                  <a:gd name="T40" fmla="*/ 77 w 82"/>
                  <a:gd name="T41" fmla="*/ 29 h 123"/>
                  <a:gd name="T42" fmla="*/ 70 w 82"/>
                  <a:gd name="T43" fmla="*/ 25 h 123"/>
                  <a:gd name="T44" fmla="*/ 63 w 82"/>
                  <a:gd name="T45" fmla="*/ 23 h 123"/>
                  <a:gd name="T46" fmla="*/ 56 w 82"/>
                  <a:gd name="T47" fmla="*/ 21 h 123"/>
                  <a:gd name="T48" fmla="*/ 49 w 82"/>
                  <a:gd name="T49" fmla="*/ 21 h 123"/>
                  <a:gd name="T50" fmla="*/ 40 w 82"/>
                  <a:gd name="T51" fmla="*/ 22 h 123"/>
                  <a:gd name="T52" fmla="*/ 34 w 82"/>
                  <a:gd name="T53" fmla="*/ 24 h 123"/>
                  <a:gd name="T54" fmla="*/ 30 w 82"/>
                  <a:gd name="T55" fmla="*/ 28 h 123"/>
                  <a:gd name="T56" fmla="*/ 29 w 82"/>
                  <a:gd name="T57" fmla="*/ 33 h 123"/>
                  <a:gd name="T58" fmla="*/ 30 w 82"/>
                  <a:gd name="T59" fmla="*/ 38 h 123"/>
                  <a:gd name="T60" fmla="*/ 35 w 82"/>
                  <a:gd name="T61" fmla="*/ 43 h 123"/>
                  <a:gd name="T62" fmla="*/ 42 w 82"/>
                  <a:gd name="T63" fmla="*/ 47 h 123"/>
                  <a:gd name="T64" fmla="*/ 51 w 82"/>
                  <a:gd name="T65" fmla="*/ 51 h 123"/>
                  <a:gd name="T66" fmla="*/ 64 w 82"/>
                  <a:gd name="T67" fmla="*/ 57 h 123"/>
                  <a:gd name="T68" fmla="*/ 74 w 82"/>
                  <a:gd name="T69" fmla="*/ 65 h 123"/>
                  <a:gd name="T70" fmla="*/ 80 w 82"/>
                  <a:gd name="T71" fmla="*/ 75 h 123"/>
                  <a:gd name="T72" fmla="*/ 82 w 82"/>
                  <a:gd name="T73" fmla="*/ 87 h 123"/>
                  <a:gd name="T74" fmla="*/ 78 w 82"/>
                  <a:gd name="T75" fmla="*/ 104 h 123"/>
                  <a:gd name="T76" fmla="*/ 68 w 82"/>
                  <a:gd name="T77" fmla="*/ 115 h 123"/>
                  <a:gd name="T78" fmla="*/ 53 w 82"/>
                  <a:gd name="T79" fmla="*/ 121 h 123"/>
                  <a:gd name="T80" fmla="*/ 35 w 82"/>
                  <a:gd name="T81" fmla="*/ 123 h 123"/>
                  <a:gd name="T82" fmla="*/ 16 w 82"/>
                  <a:gd name="T83" fmla="*/ 121 h 123"/>
                  <a:gd name="T84" fmla="*/ 1 w 82"/>
                  <a:gd name="T85" fmla="*/ 11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2" h="123">
                    <a:moveTo>
                      <a:pt x="1" y="116"/>
                    </a:moveTo>
                    <a:cubicBezTo>
                      <a:pt x="1" y="90"/>
                      <a:pt x="1" y="90"/>
                      <a:pt x="1" y="90"/>
                    </a:cubicBezTo>
                    <a:cubicBezTo>
                      <a:pt x="6" y="94"/>
                      <a:pt x="11" y="97"/>
                      <a:pt x="17" y="99"/>
                    </a:cubicBezTo>
                    <a:cubicBezTo>
                      <a:pt x="22" y="101"/>
                      <a:pt x="28" y="102"/>
                      <a:pt x="34" y="102"/>
                    </a:cubicBezTo>
                    <a:cubicBezTo>
                      <a:pt x="37" y="102"/>
                      <a:pt x="40" y="101"/>
                      <a:pt x="43" y="101"/>
                    </a:cubicBezTo>
                    <a:cubicBezTo>
                      <a:pt x="45" y="100"/>
                      <a:pt x="47" y="99"/>
                      <a:pt x="49" y="98"/>
                    </a:cubicBezTo>
                    <a:cubicBezTo>
                      <a:pt x="51" y="97"/>
                      <a:pt x="52" y="96"/>
                      <a:pt x="53" y="94"/>
                    </a:cubicBezTo>
                    <a:cubicBezTo>
                      <a:pt x="54" y="93"/>
                      <a:pt x="54" y="91"/>
                      <a:pt x="54" y="90"/>
                    </a:cubicBezTo>
                    <a:cubicBezTo>
                      <a:pt x="54" y="87"/>
                      <a:pt x="53" y="85"/>
                      <a:pt x="52" y="83"/>
                    </a:cubicBezTo>
                    <a:cubicBezTo>
                      <a:pt x="51" y="82"/>
                      <a:pt x="49" y="80"/>
                      <a:pt x="47" y="78"/>
                    </a:cubicBezTo>
                    <a:cubicBezTo>
                      <a:pt x="44" y="77"/>
                      <a:pt x="41" y="75"/>
                      <a:pt x="38" y="74"/>
                    </a:cubicBezTo>
                    <a:cubicBezTo>
                      <a:pt x="35" y="72"/>
                      <a:pt x="32" y="71"/>
                      <a:pt x="28" y="69"/>
                    </a:cubicBezTo>
                    <a:cubicBezTo>
                      <a:pt x="19" y="66"/>
                      <a:pt x="12" y="61"/>
                      <a:pt x="7" y="55"/>
                    </a:cubicBezTo>
                    <a:cubicBezTo>
                      <a:pt x="3" y="50"/>
                      <a:pt x="0" y="43"/>
                      <a:pt x="0" y="35"/>
                    </a:cubicBezTo>
                    <a:cubicBezTo>
                      <a:pt x="0" y="29"/>
                      <a:pt x="2" y="23"/>
                      <a:pt x="4" y="19"/>
                    </a:cubicBezTo>
                    <a:cubicBezTo>
                      <a:pt x="7" y="15"/>
                      <a:pt x="10" y="11"/>
                      <a:pt x="14" y="8"/>
                    </a:cubicBezTo>
                    <a:cubicBezTo>
                      <a:pt x="19" y="5"/>
                      <a:pt x="24" y="3"/>
                      <a:pt x="29" y="2"/>
                    </a:cubicBezTo>
                    <a:cubicBezTo>
                      <a:pt x="35" y="0"/>
                      <a:pt x="41" y="0"/>
                      <a:pt x="47" y="0"/>
                    </a:cubicBezTo>
                    <a:cubicBezTo>
                      <a:pt x="53" y="0"/>
                      <a:pt x="59" y="0"/>
                      <a:pt x="64" y="1"/>
                    </a:cubicBezTo>
                    <a:cubicBezTo>
                      <a:pt x="68" y="1"/>
                      <a:pt x="73" y="3"/>
                      <a:pt x="77" y="4"/>
                    </a:cubicBezTo>
                    <a:cubicBezTo>
                      <a:pt x="77" y="29"/>
                      <a:pt x="77" y="29"/>
                      <a:pt x="77" y="29"/>
                    </a:cubicBezTo>
                    <a:cubicBezTo>
                      <a:pt x="75" y="28"/>
                      <a:pt x="73" y="26"/>
                      <a:pt x="70" y="25"/>
                    </a:cubicBezTo>
                    <a:cubicBezTo>
                      <a:pt x="68" y="24"/>
                      <a:pt x="66" y="23"/>
                      <a:pt x="63" y="23"/>
                    </a:cubicBezTo>
                    <a:cubicBezTo>
                      <a:pt x="61" y="22"/>
                      <a:pt x="58" y="22"/>
                      <a:pt x="56" y="21"/>
                    </a:cubicBezTo>
                    <a:cubicBezTo>
                      <a:pt x="53" y="21"/>
                      <a:pt x="51" y="21"/>
                      <a:pt x="49" y="21"/>
                    </a:cubicBezTo>
                    <a:cubicBezTo>
                      <a:pt x="46" y="21"/>
                      <a:pt x="43" y="21"/>
                      <a:pt x="40" y="22"/>
                    </a:cubicBezTo>
                    <a:cubicBezTo>
                      <a:pt x="38" y="22"/>
                      <a:pt x="36" y="23"/>
                      <a:pt x="34" y="24"/>
                    </a:cubicBezTo>
                    <a:cubicBezTo>
                      <a:pt x="32" y="25"/>
                      <a:pt x="31" y="26"/>
                      <a:pt x="30" y="28"/>
                    </a:cubicBezTo>
                    <a:cubicBezTo>
                      <a:pt x="29" y="29"/>
                      <a:pt x="29" y="31"/>
                      <a:pt x="29" y="33"/>
                    </a:cubicBezTo>
                    <a:cubicBezTo>
                      <a:pt x="29" y="35"/>
                      <a:pt x="29" y="37"/>
                      <a:pt x="30" y="38"/>
                    </a:cubicBezTo>
                    <a:cubicBezTo>
                      <a:pt x="31" y="40"/>
                      <a:pt x="33" y="41"/>
                      <a:pt x="35" y="43"/>
                    </a:cubicBezTo>
                    <a:cubicBezTo>
                      <a:pt x="37" y="44"/>
                      <a:pt x="39" y="45"/>
                      <a:pt x="42" y="47"/>
                    </a:cubicBezTo>
                    <a:cubicBezTo>
                      <a:pt x="45" y="48"/>
                      <a:pt x="48" y="49"/>
                      <a:pt x="51" y="51"/>
                    </a:cubicBezTo>
                    <a:cubicBezTo>
                      <a:pt x="56" y="53"/>
                      <a:pt x="60" y="55"/>
                      <a:pt x="64" y="57"/>
                    </a:cubicBezTo>
                    <a:cubicBezTo>
                      <a:pt x="68" y="60"/>
                      <a:pt x="71" y="62"/>
                      <a:pt x="74" y="65"/>
                    </a:cubicBezTo>
                    <a:cubicBezTo>
                      <a:pt x="76" y="68"/>
                      <a:pt x="79" y="71"/>
                      <a:pt x="80" y="75"/>
                    </a:cubicBezTo>
                    <a:cubicBezTo>
                      <a:pt x="81" y="78"/>
                      <a:pt x="82" y="82"/>
                      <a:pt x="82" y="87"/>
                    </a:cubicBezTo>
                    <a:cubicBezTo>
                      <a:pt x="82" y="94"/>
                      <a:pt x="81" y="99"/>
                      <a:pt x="78" y="104"/>
                    </a:cubicBezTo>
                    <a:cubicBezTo>
                      <a:pt x="76" y="108"/>
                      <a:pt x="72" y="112"/>
                      <a:pt x="68" y="115"/>
                    </a:cubicBezTo>
                    <a:cubicBezTo>
                      <a:pt x="64" y="118"/>
                      <a:pt x="59" y="120"/>
                      <a:pt x="53" y="121"/>
                    </a:cubicBezTo>
                    <a:cubicBezTo>
                      <a:pt x="47" y="122"/>
                      <a:pt x="41" y="123"/>
                      <a:pt x="35" y="123"/>
                    </a:cubicBezTo>
                    <a:cubicBezTo>
                      <a:pt x="28" y="123"/>
                      <a:pt x="22" y="122"/>
                      <a:pt x="16" y="121"/>
                    </a:cubicBezTo>
                    <a:cubicBezTo>
                      <a:pt x="10" y="120"/>
                      <a:pt x="5" y="118"/>
                      <a:pt x="1" y="1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0" name="Freeform 12"/>
            <p:cNvSpPr>
              <a:spLocks noEditPoints="1"/>
            </p:cNvSpPr>
            <p:nvPr/>
          </p:nvSpPr>
          <p:spPr bwMode="auto">
            <a:xfrm flipH="1">
              <a:off x="2946532" y="2758317"/>
              <a:ext cx="734340" cy="803154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3"/>
            <p:cNvSpPr/>
            <p:nvPr/>
          </p:nvSpPr>
          <p:spPr bwMode="auto">
            <a:xfrm flipH="1">
              <a:off x="3602228" y="2984420"/>
              <a:ext cx="308679" cy="353899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4"/>
            <p:cNvSpPr/>
            <p:nvPr/>
          </p:nvSpPr>
          <p:spPr bwMode="auto">
            <a:xfrm flipH="1">
              <a:off x="3794907" y="3106318"/>
              <a:ext cx="1465732" cy="12288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5"/>
            <p:cNvSpPr/>
            <p:nvPr/>
          </p:nvSpPr>
          <p:spPr bwMode="auto">
            <a:xfrm flipH="1">
              <a:off x="4701282" y="3067978"/>
              <a:ext cx="77662" cy="218238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6"/>
            <p:cNvSpPr/>
            <p:nvPr/>
          </p:nvSpPr>
          <p:spPr bwMode="auto">
            <a:xfrm flipH="1">
              <a:off x="4888062" y="3202657"/>
              <a:ext cx="276238" cy="27034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" name="Freeform 21"/>
          <p:cNvSpPr>
            <a:spLocks noEditPoints="1"/>
          </p:cNvSpPr>
          <p:nvPr/>
        </p:nvSpPr>
        <p:spPr bwMode="auto">
          <a:xfrm flipH="1">
            <a:off x="3322144" y="3391438"/>
            <a:ext cx="1907123" cy="2249226"/>
          </a:xfrm>
          <a:custGeom>
            <a:avLst/>
            <a:gdLst>
              <a:gd name="T0" fmla="*/ 1159 w 1187"/>
              <a:gd name="T1" fmla="*/ 1102 h 1400"/>
              <a:gd name="T2" fmla="*/ 367 w 1187"/>
              <a:gd name="T3" fmla="*/ 43 h 1400"/>
              <a:gd name="T4" fmla="*/ 250 w 1187"/>
              <a:gd name="T5" fmla="*/ 28 h 1400"/>
              <a:gd name="T6" fmla="*/ 47 w 1187"/>
              <a:gd name="T7" fmla="*/ 180 h 1400"/>
              <a:gd name="T8" fmla="*/ 28 w 1187"/>
              <a:gd name="T9" fmla="*/ 296 h 1400"/>
              <a:gd name="T10" fmla="*/ 821 w 1187"/>
              <a:gd name="T11" fmla="*/ 1356 h 1400"/>
              <a:gd name="T12" fmla="*/ 939 w 1187"/>
              <a:gd name="T13" fmla="*/ 1373 h 1400"/>
              <a:gd name="T14" fmla="*/ 1142 w 1187"/>
              <a:gd name="T15" fmla="*/ 1221 h 1400"/>
              <a:gd name="T16" fmla="*/ 1159 w 1187"/>
              <a:gd name="T17" fmla="*/ 1102 h 1400"/>
              <a:gd name="T18" fmla="*/ 247 w 1187"/>
              <a:gd name="T19" fmla="*/ 241 h 1400"/>
              <a:gd name="T20" fmla="*/ 172 w 1187"/>
              <a:gd name="T21" fmla="*/ 271 h 1400"/>
              <a:gd name="T22" fmla="*/ 142 w 1187"/>
              <a:gd name="T23" fmla="*/ 196 h 1400"/>
              <a:gd name="T24" fmla="*/ 217 w 1187"/>
              <a:gd name="T25" fmla="*/ 166 h 1400"/>
              <a:gd name="T26" fmla="*/ 247 w 1187"/>
              <a:gd name="T27" fmla="*/ 241 h 1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7" h="1400">
                <a:moveTo>
                  <a:pt x="1159" y="1102"/>
                </a:moveTo>
                <a:cubicBezTo>
                  <a:pt x="367" y="43"/>
                  <a:pt x="367" y="43"/>
                  <a:pt x="367" y="43"/>
                </a:cubicBezTo>
                <a:cubicBezTo>
                  <a:pt x="339" y="6"/>
                  <a:pt x="287" y="0"/>
                  <a:pt x="250" y="28"/>
                </a:cubicBezTo>
                <a:cubicBezTo>
                  <a:pt x="47" y="180"/>
                  <a:pt x="47" y="180"/>
                  <a:pt x="47" y="180"/>
                </a:cubicBezTo>
                <a:cubicBezTo>
                  <a:pt x="10" y="208"/>
                  <a:pt x="0" y="259"/>
                  <a:pt x="28" y="296"/>
                </a:cubicBezTo>
                <a:cubicBezTo>
                  <a:pt x="821" y="1356"/>
                  <a:pt x="821" y="1356"/>
                  <a:pt x="821" y="1356"/>
                </a:cubicBezTo>
                <a:cubicBezTo>
                  <a:pt x="849" y="1393"/>
                  <a:pt x="902" y="1400"/>
                  <a:pt x="939" y="1373"/>
                </a:cubicBezTo>
                <a:cubicBezTo>
                  <a:pt x="1142" y="1221"/>
                  <a:pt x="1142" y="1221"/>
                  <a:pt x="1142" y="1221"/>
                </a:cubicBezTo>
                <a:cubicBezTo>
                  <a:pt x="1179" y="1193"/>
                  <a:pt x="1187" y="1140"/>
                  <a:pt x="1159" y="1102"/>
                </a:cubicBezTo>
                <a:close/>
                <a:moveTo>
                  <a:pt x="247" y="241"/>
                </a:moveTo>
                <a:cubicBezTo>
                  <a:pt x="235" y="270"/>
                  <a:pt x="201" y="284"/>
                  <a:pt x="172" y="271"/>
                </a:cubicBezTo>
                <a:cubicBezTo>
                  <a:pt x="143" y="259"/>
                  <a:pt x="130" y="225"/>
                  <a:pt x="142" y="196"/>
                </a:cubicBezTo>
                <a:cubicBezTo>
                  <a:pt x="155" y="167"/>
                  <a:pt x="188" y="154"/>
                  <a:pt x="217" y="166"/>
                </a:cubicBezTo>
                <a:cubicBezTo>
                  <a:pt x="246" y="179"/>
                  <a:pt x="260" y="212"/>
                  <a:pt x="247" y="241"/>
                </a:cubicBez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9"/>
          <p:cNvSpPr>
            <a:spLocks noEditPoints="1"/>
          </p:cNvSpPr>
          <p:nvPr/>
        </p:nvSpPr>
        <p:spPr bwMode="auto">
          <a:xfrm flipH="1">
            <a:off x="4704715" y="3706495"/>
            <a:ext cx="1223010" cy="2705100"/>
          </a:xfrm>
          <a:custGeom>
            <a:avLst/>
            <a:gdLst>
              <a:gd name="T0" fmla="*/ 750 w 761"/>
              <a:gd name="T1" fmla="*/ 1352 h 1529"/>
              <a:gd name="T2" fmla="*/ 421 w 761"/>
              <a:gd name="T3" fmla="*/ 70 h 1529"/>
              <a:gd name="T4" fmla="*/ 319 w 761"/>
              <a:gd name="T5" fmla="*/ 12 h 1529"/>
              <a:gd name="T6" fmla="*/ 73 w 761"/>
              <a:gd name="T7" fmla="*/ 75 h 1529"/>
              <a:gd name="T8" fmla="*/ 12 w 761"/>
              <a:gd name="T9" fmla="*/ 175 h 1529"/>
              <a:gd name="T10" fmla="*/ 340 w 761"/>
              <a:gd name="T11" fmla="*/ 1457 h 1529"/>
              <a:gd name="T12" fmla="*/ 443 w 761"/>
              <a:gd name="T13" fmla="*/ 1517 h 1529"/>
              <a:gd name="T14" fmla="*/ 689 w 761"/>
              <a:gd name="T15" fmla="*/ 1454 h 1529"/>
              <a:gd name="T16" fmla="*/ 750 w 761"/>
              <a:gd name="T17" fmla="*/ 1352 h 1529"/>
              <a:gd name="T18" fmla="*/ 235 w 761"/>
              <a:gd name="T19" fmla="*/ 208 h 1529"/>
              <a:gd name="T20" fmla="*/ 154 w 761"/>
              <a:gd name="T21" fmla="*/ 207 h 1529"/>
              <a:gd name="T22" fmla="*/ 155 w 761"/>
              <a:gd name="T23" fmla="*/ 126 h 1529"/>
              <a:gd name="T24" fmla="*/ 236 w 761"/>
              <a:gd name="T25" fmla="*/ 127 h 1529"/>
              <a:gd name="T26" fmla="*/ 235 w 761"/>
              <a:gd name="T27" fmla="*/ 208 h 1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1" h="1529">
                <a:moveTo>
                  <a:pt x="750" y="1352"/>
                </a:moveTo>
                <a:cubicBezTo>
                  <a:pt x="421" y="70"/>
                  <a:pt x="421" y="70"/>
                  <a:pt x="421" y="70"/>
                </a:cubicBezTo>
                <a:cubicBezTo>
                  <a:pt x="410" y="25"/>
                  <a:pt x="364" y="0"/>
                  <a:pt x="319" y="12"/>
                </a:cubicBezTo>
                <a:cubicBezTo>
                  <a:pt x="73" y="75"/>
                  <a:pt x="73" y="75"/>
                  <a:pt x="73" y="75"/>
                </a:cubicBezTo>
                <a:cubicBezTo>
                  <a:pt x="28" y="86"/>
                  <a:pt x="0" y="130"/>
                  <a:pt x="12" y="175"/>
                </a:cubicBezTo>
                <a:cubicBezTo>
                  <a:pt x="340" y="1457"/>
                  <a:pt x="340" y="1457"/>
                  <a:pt x="340" y="1457"/>
                </a:cubicBezTo>
                <a:cubicBezTo>
                  <a:pt x="352" y="1502"/>
                  <a:pt x="398" y="1529"/>
                  <a:pt x="443" y="1517"/>
                </a:cubicBezTo>
                <a:cubicBezTo>
                  <a:pt x="689" y="1454"/>
                  <a:pt x="689" y="1454"/>
                  <a:pt x="689" y="1454"/>
                </a:cubicBezTo>
                <a:cubicBezTo>
                  <a:pt x="734" y="1443"/>
                  <a:pt x="761" y="1397"/>
                  <a:pt x="750" y="1352"/>
                </a:cubicBezTo>
                <a:close/>
                <a:moveTo>
                  <a:pt x="235" y="208"/>
                </a:moveTo>
                <a:cubicBezTo>
                  <a:pt x="213" y="230"/>
                  <a:pt x="176" y="230"/>
                  <a:pt x="154" y="207"/>
                </a:cubicBezTo>
                <a:cubicBezTo>
                  <a:pt x="132" y="185"/>
                  <a:pt x="132" y="148"/>
                  <a:pt x="155" y="126"/>
                </a:cubicBezTo>
                <a:cubicBezTo>
                  <a:pt x="178" y="104"/>
                  <a:pt x="214" y="104"/>
                  <a:pt x="236" y="127"/>
                </a:cubicBezTo>
                <a:cubicBezTo>
                  <a:pt x="258" y="150"/>
                  <a:pt x="258" y="186"/>
                  <a:pt x="235" y="208"/>
                </a:cubicBezTo>
                <a:close/>
              </a:path>
            </a:pathLst>
          </a:custGeom>
          <a:solidFill>
            <a:srgbClr val="EB692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7"/>
          <p:cNvSpPr>
            <a:spLocks noEditPoints="1"/>
          </p:cNvSpPr>
          <p:nvPr/>
        </p:nvSpPr>
        <p:spPr bwMode="auto">
          <a:xfrm flipH="1">
            <a:off x="5879138" y="3777660"/>
            <a:ext cx="991901" cy="2448785"/>
          </a:xfrm>
          <a:custGeom>
            <a:avLst/>
            <a:gdLst>
              <a:gd name="T0" fmla="*/ 538 w 617"/>
              <a:gd name="T1" fmla="*/ 42 h 1524"/>
              <a:gd name="T2" fmla="*/ 287 w 617"/>
              <a:gd name="T3" fmla="*/ 7 h 1524"/>
              <a:gd name="T4" fmla="*/ 191 w 617"/>
              <a:gd name="T5" fmla="*/ 76 h 1524"/>
              <a:gd name="T6" fmla="*/ 7 w 617"/>
              <a:gd name="T7" fmla="*/ 1386 h 1524"/>
              <a:gd name="T8" fmla="*/ 79 w 617"/>
              <a:gd name="T9" fmla="*/ 1482 h 1524"/>
              <a:gd name="T10" fmla="*/ 329 w 617"/>
              <a:gd name="T11" fmla="*/ 1517 h 1524"/>
              <a:gd name="T12" fmla="*/ 425 w 617"/>
              <a:gd name="T13" fmla="*/ 1445 h 1524"/>
              <a:gd name="T14" fmla="*/ 610 w 617"/>
              <a:gd name="T15" fmla="*/ 135 h 1524"/>
              <a:gd name="T16" fmla="*/ 538 w 617"/>
              <a:gd name="T17" fmla="*/ 42 h 1524"/>
              <a:gd name="T18" fmla="*/ 385 w 617"/>
              <a:gd name="T19" fmla="*/ 192 h 1524"/>
              <a:gd name="T20" fmla="*/ 311 w 617"/>
              <a:gd name="T21" fmla="*/ 160 h 1524"/>
              <a:gd name="T22" fmla="*/ 342 w 617"/>
              <a:gd name="T23" fmla="*/ 86 h 1524"/>
              <a:gd name="T24" fmla="*/ 417 w 617"/>
              <a:gd name="T25" fmla="*/ 117 h 1524"/>
              <a:gd name="T26" fmla="*/ 385 w 617"/>
              <a:gd name="T27" fmla="*/ 192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17" h="1524">
                <a:moveTo>
                  <a:pt x="538" y="42"/>
                </a:moveTo>
                <a:cubicBezTo>
                  <a:pt x="287" y="7"/>
                  <a:pt x="287" y="7"/>
                  <a:pt x="287" y="7"/>
                </a:cubicBezTo>
                <a:cubicBezTo>
                  <a:pt x="241" y="0"/>
                  <a:pt x="198" y="30"/>
                  <a:pt x="191" y="76"/>
                </a:cubicBezTo>
                <a:cubicBezTo>
                  <a:pt x="7" y="1386"/>
                  <a:pt x="7" y="1386"/>
                  <a:pt x="7" y="1386"/>
                </a:cubicBezTo>
                <a:cubicBezTo>
                  <a:pt x="0" y="1432"/>
                  <a:pt x="32" y="1475"/>
                  <a:pt x="79" y="1482"/>
                </a:cubicBezTo>
                <a:cubicBezTo>
                  <a:pt x="329" y="1517"/>
                  <a:pt x="329" y="1517"/>
                  <a:pt x="329" y="1517"/>
                </a:cubicBezTo>
                <a:cubicBezTo>
                  <a:pt x="376" y="1524"/>
                  <a:pt x="419" y="1492"/>
                  <a:pt x="425" y="1445"/>
                </a:cubicBezTo>
                <a:cubicBezTo>
                  <a:pt x="610" y="135"/>
                  <a:pt x="610" y="135"/>
                  <a:pt x="610" y="135"/>
                </a:cubicBezTo>
                <a:cubicBezTo>
                  <a:pt x="617" y="89"/>
                  <a:pt x="584" y="49"/>
                  <a:pt x="538" y="42"/>
                </a:cubicBezTo>
                <a:close/>
                <a:moveTo>
                  <a:pt x="385" y="192"/>
                </a:moveTo>
                <a:cubicBezTo>
                  <a:pt x="356" y="204"/>
                  <a:pt x="323" y="189"/>
                  <a:pt x="311" y="160"/>
                </a:cubicBezTo>
                <a:cubicBezTo>
                  <a:pt x="299" y="131"/>
                  <a:pt x="313" y="97"/>
                  <a:pt x="342" y="86"/>
                </a:cubicBezTo>
                <a:cubicBezTo>
                  <a:pt x="372" y="74"/>
                  <a:pt x="405" y="88"/>
                  <a:pt x="417" y="117"/>
                </a:cubicBezTo>
                <a:cubicBezTo>
                  <a:pt x="429" y="147"/>
                  <a:pt x="415" y="180"/>
                  <a:pt x="385" y="192"/>
                </a:cubicBezTo>
                <a:close/>
              </a:path>
            </a:pathLst>
          </a:custGeom>
          <a:solidFill>
            <a:srgbClr val="0B63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TextBox 25"/>
          <p:cNvSpPr txBox="1"/>
          <p:nvPr/>
        </p:nvSpPr>
        <p:spPr>
          <a:xfrm rot="18367326" flipH="1">
            <a:off x="2853055" y="4469765"/>
            <a:ext cx="2498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</a:rPr>
              <a:t>Obserwacja</a:t>
            </a:r>
          </a:p>
        </p:txBody>
      </p:sp>
      <p:sp>
        <p:nvSpPr>
          <p:cNvPr id="3" name="TextBox 25"/>
          <p:cNvSpPr txBox="1"/>
          <p:nvPr/>
        </p:nvSpPr>
        <p:spPr>
          <a:xfrm rot="17047326" flipH="1">
            <a:off x="4110990" y="4909185"/>
            <a:ext cx="2498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</a:rPr>
              <a:t>Diagnoza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różnicowa</a:t>
            </a:r>
          </a:p>
        </p:txBody>
      </p:sp>
      <p:sp>
        <p:nvSpPr>
          <p:cNvPr id="4" name="TextBox 25"/>
          <p:cNvSpPr txBox="1"/>
          <p:nvPr/>
        </p:nvSpPr>
        <p:spPr>
          <a:xfrm rot="15607326" flipH="1">
            <a:off x="5089525" y="4782185"/>
            <a:ext cx="2498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latin typeface="+mj-lt"/>
              </a:rPr>
              <a:t>Wywiad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862195" y="3053080"/>
            <a:ext cx="1542415" cy="970915"/>
            <a:chOff x="2468768" y="3246895"/>
            <a:chExt cx="880816" cy="808069"/>
          </a:xfrm>
        </p:grpSpPr>
        <p:sp>
          <p:nvSpPr>
            <p:cNvPr id="26" name="Freeform 23"/>
            <p:cNvSpPr/>
            <p:nvPr/>
          </p:nvSpPr>
          <p:spPr bwMode="auto">
            <a:xfrm flipH="1">
              <a:off x="3238499" y="3386488"/>
              <a:ext cx="111085" cy="668476"/>
            </a:xfrm>
            <a:custGeom>
              <a:avLst/>
              <a:gdLst>
                <a:gd name="T0" fmla="*/ 46 w 69"/>
                <a:gd name="T1" fmla="*/ 416 h 416"/>
                <a:gd name="T2" fmla="*/ 31 w 69"/>
                <a:gd name="T3" fmla="*/ 409 h 416"/>
                <a:gd name="T4" fmla="*/ 9 w 69"/>
                <a:gd name="T5" fmla="*/ 306 h 416"/>
                <a:gd name="T6" fmla="*/ 6 w 69"/>
                <a:gd name="T7" fmla="*/ 207 h 416"/>
                <a:gd name="T8" fmla="*/ 32 w 69"/>
                <a:gd name="T9" fmla="*/ 4 h 416"/>
                <a:gd name="T10" fmla="*/ 57 w 69"/>
                <a:gd name="T11" fmla="*/ 5 h 416"/>
                <a:gd name="T12" fmla="*/ 69 w 69"/>
                <a:gd name="T13" fmla="*/ 33 h 416"/>
                <a:gd name="T14" fmla="*/ 63 w 69"/>
                <a:gd name="T15" fmla="*/ 39 h 416"/>
                <a:gd name="T16" fmla="*/ 57 w 69"/>
                <a:gd name="T17" fmla="*/ 33 h 416"/>
                <a:gd name="T18" fmla="*/ 50 w 69"/>
                <a:gd name="T19" fmla="*/ 15 h 416"/>
                <a:gd name="T20" fmla="*/ 36 w 69"/>
                <a:gd name="T21" fmla="*/ 16 h 416"/>
                <a:gd name="T22" fmla="*/ 35 w 69"/>
                <a:gd name="T23" fmla="*/ 16 h 416"/>
                <a:gd name="T24" fmla="*/ 18 w 69"/>
                <a:gd name="T25" fmla="*/ 207 h 416"/>
                <a:gd name="T26" fmla="*/ 21 w 69"/>
                <a:gd name="T27" fmla="*/ 306 h 416"/>
                <a:gd name="T28" fmla="*/ 40 w 69"/>
                <a:gd name="T29" fmla="*/ 401 h 416"/>
                <a:gd name="T30" fmla="*/ 45 w 69"/>
                <a:gd name="T31" fmla="*/ 404 h 416"/>
                <a:gd name="T32" fmla="*/ 45 w 69"/>
                <a:gd name="T33" fmla="*/ 404 h 416"/>
                <a:gd name="T34" fmla="*/ 52 w 69"/>
                <a:gd name="T35" fmla="*/ 409 h 416"/>
                <a:gd name="T36" fmla="*/ 46 w 69"/>
                <a:gd name="T37" fmla="*/ 416 h 416"/>
                <a:gd name="T38" fmla="*/ 46 w 69"/>
                <a:gd name="T3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416">
                  <a:moveTo>
                    <a:pt x="46" y="416"/>
                  </a:moveTo>
                  <a:cubicBezTo>
                    <a:pt x="43" y="416"/>
                    <a:pt x="38" y="415"/>
                    <a:pt x="31" y="409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1" y="1"/>
                    <a:pt x="57" y="5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40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09"/>
                  </a:cubicBezTo>
                  <a:cubicBezTo>
                    <a:pt x="52" y="413"/>
                    <a:pt x="50" y="416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4"/>
            <p:cNvSpPr/>
            <p:nvPr/>
          </p:nvSpPr>
          <p:spPr bwMode="auto">
            <a:xfrm flipH="1">
              <a:off x="3203109" y="3550658"/>
              <a:ext cx="45221" cy="391255"/>
            </a:xfrm>
            <a:custGeom>
              <a:avLst/>
              <a:gdLst>
                <a:gd name="T0" fmla="*/ 12 w 28"/>
                <a:gd name="T1" fmla="*/ 244 h 244"/>
                <a:gd name="T2" fmla="*/ 11 w 28"/>
                <a:gd name="T3" fmla="*/ 244 h 244"/>
                <a:gd name="T4" fmla="*/ 6 w 28"/>
                <a:gd name="T5" fmla="*/ 237 h 244"/>
                <a:gd name="T6" fmla="*/ 1 w 28"/>
                <a:gd name="T7" fmla="*/ 7 h 244"/>
                <a:gd name="T8" fmla="*/ 6 w 28"/>
                <a:gd name="T9" fmla="*/ 0 h 244"/>
                <a:gd name="T10" fmla="*/ 13 w 28"/>
                <a:gd name="T11" fmla="*/ 5 h 244"/>
                <a:gd name="T12" fmla="*/ 18 w 28"/>
                <a:gd name="T13" fmla="*/ 239 h 244"/>
                <a:gd name="T14" fmla="*/ 12 w 28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4">
                  <a:moveTo>
                    <a:pt x="12" y="244"/>
                  </a:moveTo>
                  <a:cubicBezTo>
                    <a:pt x="12" y="244"/>
                    <a:pt x="11" y="244"/>
                    <a:pt x="11" y="244"/>
                  </a:cubicBezTo>
                  <a:cubicBezTo>
                    <a:pt x="8" y="243"/>
                    <a:pt x="5" y="240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5"/>
            <p:cNvSpPr/>
            <p:nvPr/>
          </p:nvSpPr>
          <p:spPr bwMode="auto">
            <a:xfrm flipH="1">
              <a:off x="2864938" y="3341267"/>
              <a:ext cx="390272" cy="697968"/>
            </a:xfrm>
            <a:custGeom>
              <a:avLst/>
              <a:gdLst>
                <a:gd name="T0" fmla="*/ 238 w 243"/>
                <a:gd name="T1" fmla="*/ 432 h 434"/>
                <a:gd name="T2" fmla="*/ 222 w 243"/>
                <a:gd name="T3" fmla="*/ 431 h 434"/>
                <a:gd name="T4" fmla="*/ 151 w 243"/>
                <a:gd name="T5" fmla="*/ 334 h 434"/>
                <a:gd name="T6" fmla="*/ 100 w 243"/>
                <a:gd name="T7" fmla="*/ 233 h 434"/>
                <a:gd name="T8" fmla="*/ 23 w 243"/>
                <a:gd name="T9" fmla="*/ 12 h 434"/>
                <a:gd name="T10" fmla="*/ 47 w 243"/>
                <a:gd name="T11" fmla="*/ 2 h 434"/>
                <a:gd name="T12" fmla="*/ 72 w 243"/>
                <a:gd name="T13" fmla="*/ 26 h 434"/>
                <a:gd name="T14" fmla="*/ 69 w 243"/>
                <a:gd name="T15" fmla="*/ 35 h 434"/>
                <a:gd name="T16" fmla="*/ 61 w 243"/>
                <a:gd name="T17" fmla="*/ 31 h 434"/>
                <a:gd name="T18" fmla="*/ 46 w 243"/>
                <a:gd name="T19" fmla="*/ 15 h 434"/>
                <a:gd name="T20" fmla="*/ 33 w 243"/>
                <a:gd name="T21" fmla="*/ 22 h 434"/>
                <a:gd name="T22" fmla="*/ 32 w 243"/>
                <a:gd name="T23" fmla="*/ 22 h 434"/>
                <a:gd name="T24" fmla="*/ 111 w 243"/>
                <a:gd name="T25" fmla="*/ 227 h 434"/>
                <a:gd name="T26" fmla="*/ 162 w 243"/>
                <a:gd name="T27" fmla="*/ 329 h 434"/>
                <a:gd name="T28" fmla="*/ 225 w 243"/>
                <a:gd name="T29" fmla="*/ 418 h 434"/>
                <a:gd name="T30" fmla="*/ 232 w 243"/>
                <a:gd name="T31" fmla="*/ 419 h 434"/>
                <a:gd name="T32" fmla="*/ 232 w 243"/>
                <a:gd name="T33" fmla="*/ 419 h 434"/>
                <a:gd name="T34" fmla="*/ 241 w 243"/>
                <a:gd name="T35" fmla="*/ 422 h 434"/>
                <a:gd name="T36" fmla="*/ 239 w 243"/>
                <a:gd name="T37" fmla="*/ 431 h 434"/>
                <a:gd name="T38" fmla="*/ 238 w 243"/>
                <a:gd name="T39" fmla="*/ 43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434">
                  <a:moveTo>
                    <a:pt x="238" y="432"/>
                  </a:moveTo>
                  <a:cubicBezTo>
                    <a:pt x="236" y="432"/>
                    <a:pt x="231" y="434"/>
                    <a:pt x="222" y="431"/>
                  </a:cubicBezTo>
                  <a:cubicBezTo>
                    <a:pt x="201" y="423"/>
                    <a:pt x="177" y="389"/>
                    <a:pt x="151" y="334"/>
                  </a:cubicBezTo>
                  <a:cubicBezTo>
                    <a:pt x="137" y="303"/>
                    <a:pt x="119" y="269"/>
                    <a:pt x="100" y="233"/>
                  </a:cubicBezTo>
                  <a:cubicBezTo>
                    <a:pt x="37" y="110"/>
                    <a:pt x="0" y="34"/>
                    <a:pt x="23" y="12"/>
                  </a:cubicBezTo>
                  <a:cubicBezTo>
                    <a:pt x="31" y="4"/>
                    <a:pt x="39" y="0"/>
                    <a:pt x="47" y="2"/>
                  </a:cubicBezTo>
                  <a:cubicBezTo>
                    <a:pt x="62" y="6"/>
                    <a:pt x="71" y="24"/>
                    <a:pt x="72" y="26"/>
                  </a:cubicBezTo>
                  <a:cubicBezTo>
                    <a:pt x="74" y="29"/>
                    <a:pt x="72" y="33"/>
                    <a:pt x="69" y="35"/>
                  </a:cubicBezTo>
                  <a:cubicBezTo>
                    <a:pt x="66" y="36"/>
                    <a:pt x="63" y="34"/>
                    <a:pt x="61" y="31"/>
                  </a:cubicBezTo>
                  <a:cubicBezTo>
                    <a:pt x="59" y="27"/>
                    <a:pt x="53" y="17"/>
                    <a:pt x="46" y="15"/>
                  </a:cubicBezTo>
                  <a:cubicBezTo>
                    <a:pt x="42" y="15"/>
                    <a:pt x="37" y="17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3" y="40"/>
                    <a:pt x="67" y="144"/>
                    <a:pt x="111" y="227"/>
                  </a:cubicBezTo>
                  <a:cubicBezTo>
                    <a:pt x="130" y="264"/>
                    <a:pt x="148" y="298"/>
                    <a:pt x="162" y="329"/>
                  </a:cubicBezTo>
                  <a:cubicBezTo>
                    <a:pt x="194" y="397"/>
                    <a:pt x="215" y="414"/>
                    <a:pt x="225" y="418"/>
                  </a:cubicBezTo>
                  <a:cubicBezTo>
                    <a:pt x="230" y="420"/>
                    <a:pt x="232" y="419"/>
                    <a:pt x="232" y="419"/>
                  </a:cubicBezTo>
                  <a:cubicBezTo>
                    <a:pt x="232" y="419"/>
                    <a:pt x="232" y="419"/>
                    <a:pt x="232" y="419"/>
                  </a:cubicBezTo>
                  <a:cubicBezTo>
                    <a:pt x="235" y="418"/>
                    <a:pt x="239" y="419"/>
                    <a:pt x="241" y="422"/>
                  </a:cubicBezTo>
                  <a:cubicBezTo>
                    <a:pt x="243" y="425"/>
                    <a:pt x="242" y="429"/>
                    <a:pt x="239" y="431"/>
                  </a:cubicBezTo>
                  <a:cubicBezTo>
                    <a:pt x="239" y="431"/>
                    <a:pt x="239" y="431"/>
                    <a:pt x="238" y="43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6"/>
            <p:cNvSpPr/>
            <p:nvPr/>
          </p:nvSpPr>
          <p:spPr bwMode="auto">
            <a:xfrm flipH="1">
              <a:off x="2877719" y="3477912"/>
              <a:ext cx="221187" cy="424679"/>
            </a:xfrm>
            <a:custGeom>
              <a:avLst/>
              <a:gdLst>
                <a:gd name="T0" fmla="*/ 134 w 138"/>
                <a:gd name="T1" fmla="*/ 263 h 264"/>
                <a:gd name="T2" fmla="*/ 133 w 138"/>
                <a:gd name="T3" fmla="*/ 263 h 264"/>
                <a:gd name="T4" fmla="*/ 125 w 138"/>
                <a:gd name="T5" fmla="*/ 258 h 264"/>
                <a:gd name="T6" fmla="*/ 2 w 138"/>
                <a:gd name="T7" fmla="*/ 11 h 264"/>
                <a:gd name="T8" fmla="*/ 3 w 138"/>
                <a:gd name="T9" fmla="*/ 1 h 264"/>
                <a:gd name="T10" fmla="*/ 12 w 138"/>
                <a:gd name="T11" fmla="*/ 4 h 264"/>
                <a:gd name="T12" fmla="*/ 136 w 138"/>
                <a:gd name="T13" fmla="*/ 254 h 264"/>
                <a:gd name="T14" fmla="*/ 134 w 138"/>
                <a:gd name="T15" fmla="*/ 263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264">
                  <a:moveTo>
                    <a:pt x="134" y="263"/>
                  </a:moveTo>
                  <a:cubicBezTo>
                    <a:pt x="134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5" y="171"/>
                    <a:pt x="3" y="12"/>
                    <a:pt x="2" y="11"/>
                  </a:cubicBezTo>
                  <a:cubicBezTo>
                    <a:pt x="0" y="7"/>
                    <a:pt x="1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7"/>
            <p:cNvSpPr/>
            <p:nvPr/>
          </p:nvSpPr>
          <p:spPr bwMode="auto">
            <a:xfrm flipH="1">
              <a:off x="2468768" y="3246895"/>
              <a:ext cx="715663" cy="621289"/>
            </a:xfrm>
            <a:custGeom>
              <a:avLst/>
              <a:gdLst>
                <a:gd name="T0" fmla="*/ 443 w 445"/>
                <a:gd name="T1" fmla="*/ 382 h 387"/>
                <a:gd name="T2" fmla="*/ 427 w 445"/>
                <a:gd name="T3" fmla="*/ 386 h 387"/>
                <a:gd name="T4" fmla="*/ 305 w 445"/>
                <a:gd name="T5" fmla="*/ 310 h 387"/>
                <a:gd name="T6" fmla="*/ 203 w 445"/>
                <a:gd name="T7" fmla="*/ 222 h 387"/>
                <a:gd name="T8" fmla="*/ 11 w 445"/>
                <a:gd name="T9" fmla="*/ 19 h 387"/>
                <a:gd name="T10" fmla="*/ 29 w 445"/>
                <a:gd name="T11" fmla="*/ 1 h 387"/>
                <a:gd name="T12" fmla="*/ 66 w 445"/>
                <a:gd name="T13" fmla="*/ 17 h 387"/>
                <a:gd name="T14" fmla="*/ 68 w 445"/>
                <a:gd name="T15" fmla="*/ 27 h 387"/>
                <a:gd name="T16" fmla="*/ 58 w 445"/>
                <a:gd name="T17" fmla="*/ 26 h 387"/>
                <a:gd name="T18" fmla="*/ 35 w 445"/>
                <a:gd name="T19" fmla="*/ 15 h 387"/>
                <a:gd name="T20" fmla="*/ 25 w 445"/>
                <a:gd name="T21" fmla="*/ 27 h 387"/>
                <a:gd name="T22" fmla="*/ 25 w 445"/>
                <a:gd name="T23" fmla="*/ 27 h 387"/>
                <a:gd name="T24" fmla="*/ 210 w 445"/>
                <a:gd name="T25" fmla="*/ 213 h 387"/>
                <a:gd name="T26" fmla="*/ 314 w 445"/>
                <a:gd name="T27" fmla="*/ 301 h 387"/>
                <a:gd name="T28" fmla="*/ 423 w 445"/>
                <a:gd name="T29" fmla="*/ 372 h 387"/>
                <a:gd name="T30" fmla="*/ 430 w 445"/>
                <a:gd name="T31" fmla="*/ 371 h 387"/>
                <a:gd name="T32" fmla="*/ 430 w 445"/>
                <a:gd name="T33" fmla="*/ 371 h 387"/>
                <a:gd name="T34" fmla="*/ 440 w 445"/>
                <a:gd name="T35" fmla="*/ 371 h 387"/>
                <a:gd name="T36" fmla="*/ 443 w 445"/>
                <a:gd name="T37" fmla="*/ 381 h 387"/>
                <a:gd name="T38" fmla="*/ 443 w 445"/>
                <a:gd name="T39" fmla="*/ 38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5" h="387">
                  <a:moveTo>
                    <a:pt x="443" y="382"/>
                  </a:moveTo>
                  <a:cubicBezTo>
                    <a:pt x="441" y="383"/>
                    <a:pt x="437" y="387"/>
                    <a:pt x="427" y="386"/>
                  </a:cubicBezTo>
                  <a:cubicBezTo>
                    <a:pt x="402" y="385"/>
                    <a:pt x="360" y="358"/>
                    <a:pt x="305" y="310"/>
                  </a:cubicBezTo>
                  <a:cubicBezTo>
                    <a:pt x="276" y="283"/>
                    <a:pt x="240" y="253"/>
                    <a:pt x="203" y="222"/>
                  </a:cubicBezTo>
                  <a:cubicBezTo>
                    <a:pt x="76" y="117"/>
                    <a:pt x="0" y="51"/>
                    <a:pt x="11" y="19"/>
                  </a:cubicBezTo>
                  <a:cubicBezTo>
                    <a:pt x="14" y="8"/>
                    <a:pt x="20" y="2"/>
                    <a:pt x="29" y="1"/>
                  </a:cubicBezTo>
                  <a:cubicBezTo>
                    <a:pt x="46" y="0"/>
                    <a:pt x="64" y="15"/>
                    <a:pt x="66" y="17"/>
                  </a:cubicBezTo>
                  <a:cubicBezTo>
                    <a:pt x="69" y="20"/>
                    <a:pt x="70" y="25"/>
                    <a:pt x="68" y="27"/>
                  </a:cubicBezTo>
                  <a:cubicBezTo>
                    <a:pt x="66" y="30"/>
                    <a:pt x="61" y="29"/>
                    <a:pt x="58" y="26"/>
                  </a:cubicBezTo>
                  <a:cubicBezTo>
                    <a:pt x="54" y="23"/>
                    <a:pt x="43" y="15"/>
                    <a:pt x="35" y="15"/>
                  </a:cubicBezTo>
                  <a:cubicBezTo>
                    <a:pt x="30" y="16"/>
                    <a:pt x="27" y="20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51"/>
                    <a:pt x="124" y="141"/>
                    <a:pt x="210" y="213"/>
                  </a:cubicBezTo>
                  <a:cubicBezTo>
                    <a:pt x="248" y="244"/>
                    <a:pt x="284" y="274"/>
                    <a:pt x="314" y="301"/>
                  </a:cubicBezTo>
                  <a:cubicBezTo>
                    <a:pt x="381" y="361"/>
                    <a:pt x="411" y="372"/>
                    <a:pt x="423" y="372"/>
                  </a:cubicBezTo>
                  <a:cubicBezTo>
                    <a:pt x="428" y="373"/>
                    <a:pt x="430" y="371"/>
                    <a:pt x="430" y="371"/>
                  </a:cubicBezTo>
                  <a:cubicBezTo>
                    <a:pt x="430" y="371"/>
                    <a:pt x="430" y="371"/>
                    <a:pt x="430" y="371"/>
                  </a:cubicBezTo>
                  <a:cubicBezTo>
                    <a:pt x="432" y="368"/>
                    <a:pt x="437" y="368"/>
                    <a:pt x="440" y="371"/>
                  </a:cubicBezTo>
                  <a:cubicBezTo>
                    <a:pt x="444" y="374"/>
                    <a:pt x="445" y="378"/>
                    <a:pt x="443" y="381"/>
                  </a:cubicBezTo>
                  <a:cubicBezTo>
                    <a:pt x="443" y="381"/>
                    <a:pt x="443" y="381"/>
                    <a:pt x="443" y="382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8"/>
            <p:cNvSpPr/>
            <p:nvPr/>
          </p:nvSpPr>
          <p:spPr bwMode="auto">
            <a:xfrm flipH="1">
              <a:off x="2543481" y="3348149"/>
              <a:ext cx="456137" cy="390272"/>
            </a:xfrm>
            <a:custGeom>
              <a:avLst/>
              <a:gdLst>
                <a:gd name="T0" fmla="*/ 282 w 284"/>
                <a:gd name="T1" fmla="*/ 241 h 243"/>
                <a:gd name="T2" fmla="*/ 282 w 284"/>
                <a:gd name="T3" fmla="*/ 241 h 243"/>
                <a:gd name="T4" fmla="*/ 271 w 284"/>
                <a:gd name="T5" fmla="*/ 238 h 243"/>
                <a:gd name="T6" fmla="*/ 5 w 284"/>
                <a:gd name="T7" fmla="*/ 13 h 243"/>
                <a:gd name="T8" fmla="*/ 1 w 284"/>
                <a:gd name="T9" fmla="*/ 3 h 243"/>
                <a:gd name="T10" fmla="*/ 12 w 284"/>
                <a:gd name="T11" fmla="*/ 3 h 243"/>
                <a:gd name="T12" fmla="*/ 280 w 284"/>
                <a:gd name="T13" fmla="*/ 231 h 243"/>
                <a:gd name="T14" fmla="*/ 282 w 284"/>
                <a:gd name="T15" fmla="*/ 24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243">
                  <a:moveTo>
                    <a:pt x="282" y="241"/>
                  </a:moveTo>
                  <a:cubicBezTo>
                    <a:pt x="282" y="241"/>
                    <a:pt x="282" y="241"/>
                    <a:pt x="282" y="241"/>
                  </a:cubicBezTo>
                  <a:cubicBezTo>
                    <a:pt x="279" y="243"/>
                    <a:pt x="274" y="242"/>
                    <a:pt x="271" y="238"/>
                  </a:cubicBezTo>
                  <a:cubicBezTo>
                    <a:pt x="190" y="155"/>
                    <a:pt x="7" y="15"/>
                    <a:pt x="5" y="13"/>
                  </a:cubicBezTo>
                  <a:cubicBezTo>
                    <a:pt x="1" y="10"/>
                    <a:pt x="0" y="6"/>
                    <a:pt x="1" y="3"/>
                  </a:cubicBezTo>
                  <a:cubicBezTo>
                    <a:pt x="3" y="0"/>
                    <a:pt x="8" y="0"/>
                    <a:pt x="12" y="3"/>
                  </a:cubicBezTo>
                  <a:cubicBezTo>
                    <a:pt x="19" y="9"/>
                    <a:pt x="199" y="146"/>
                    <a:pt x="280" y="231"/>
                  </a:cubicBezTo>
                  <a:cubicBezTo>
                    <a:pt x="284" y="234"/>
                    <a:pt x="284" y="238"/>
                    <a:pt x="282" y="24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291465"/>
            <a:ext cx="4683125" cy="6274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330" y="554355"/>
            <a:ext cx="4312920" cy="5615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3579</Words>
  <Application>Microsoft Office PowerPoint</Application>
  <PresentationFormat>Panoramiczny</PresentationFormat>
  <Paragraphs>338</Paragraphs>
  <Slides>44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7" baseType="lpstr">
      <vt:lpstr>等线</vt:lpstr>
      <vt:lpstr>SimSun</vt:lpstr>
      <vt:lpstr>Aharoni</vt:lpstr>
      <vt:lpstr>Arial</vt:lpstr>
      <vt:lpstr>Calibri Light</vt:lpstr>
      <vt:lpstr>Century Gothic</vt:lpstr>
      <vt:lpstr>Kartika</vt:lpstr>
      <vt:lpstr>Miriam</vt:lpstr>
      <vt:lpstr>Times New Roman</vt:lpstr>
      <vt:lpstr>Wingdings</vt:lpstr>
      <vt:lpstr>张海山锐线体2.0</vt:lpstr>
      <vt:lpstr>方正兰亭超细黑简体</vt:lpstr>
      <vt:lpstr>Blue Waves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Zaburzenia lękowe wieku przedszkolnego</vt:lpstr>
      <vt:lpstr>Strach czy lęk?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P. Gajowniczek</cp:lastModifiedBy>
  <cp:revision>126</cp:revision>
  <dcterms:created xsi:type="dcterms:W3CDTF">2019-07-12T02:05:00Z</dcterms:created>
  <dcterms:modified xsi:type="dcterms:W3CDTF">2023-11-29T09:05:45Z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1033-11.2.0.11225</vt:lpwstr>
  </property>
  <property fmtid="{D5CDD505-2E9C-101B-9397-08002B2CF9AE}" pid="3" name="ICV">
    <vt:lpwstr>98520D25635F4910B209269272AC2954</vt:lpwstr>
  </property>
</Properties>
</file>